
<file path=[Content_Types].xml><?xml version="1.0" encoding="utf-8"?>
<Types xmlns="http://schemas.openxmlformats.org/package/2006/content-types">
  <Default Extension="png" ContentType="image/png"/>
  <Default Extension="jfif" ContentType="image/jpe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326" r:id="rId2"/>
    <p:sldId id="258" r:id="rId3"/>
    <p:sldId id="288" r:id="rId4"/>
    <p:sldId id="292" r:id="rId5"/>
    <p:sldId id="259" r:id="rId6"/>
    <p:sldId id="260" r:id="rId7"/>
    <p:sldId id="293" r:id="rId8"/>
    <p:sldId id="297" r:id="rId9"/>
    <p:sldId id="298" r:id="rId10"/>
    <p:sldId id="299" r:id="rId11"/>
    <p:sldId id="301" r:id="rId12"/>
    <p:sldId id="300" r:id="rId13"/>
    <p:sldId id="296" r:id="rId14"/>
    <p:sldId id="302" r:id="rId15"/>
    <p:sldId id="265" r:id="rId16"/>
    <p:sldId id="303" r:id="rId17"/>
    <p:sldId id="312" r:id="rId18"/>
    <p:sldId id="313" r:id="rId19"/>
    <p:sldId id="304" r:id="rId20"/>
    <p:sldId id="314" r:id="rId21"/>
    <p:sldId id="315" r:id="rId22"/>
    <p:sldId id="305" r:id="rId23"/>
    <p:sldId id="316" r:id="rId24"/>
    <p:sldId id="317" r:id="rId25"/>
    <p:sldId id="311" r:id="rId26"/>
    <p:sldId id="306" r:id="rId27"/>
    <p:sldId id="318" r:id="rId28"/>
    <p:sldId id="319" r:id="rId29"/>
    <p:sldId id="320" r:id="rId30"/>
    <p:sldId id="321" r:id="rId31"/>
    <p:sldId id="307" r:id="rId32"/>
    <p:sldId id="264" r:id="rId33"/>
    <p:sldId id="322" r:id="rId34"/>
    <p:sldId id="323" r:id="rId35"/>
    <p:sldId id="324" r:id="rId36"/>
    <p:sldId id="308" r:id="rId37"/>
    <p:sldId id="309" r:id="rId38"/>
    <p:sldId id="289" r:id="rId39"/>
    <p:sldId id="327" r:id="rId40"/>
    <p:sldId id="328" r:id="rId4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F6"/>
    <a:srgbClr val="9765B2"/>
    <a:srgbClr val="F9BA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E8B1032C-EA38-4F05-BA0D-38AFFFC7BED3}" styleName="밝은 스타일 3 - 강조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테마 스타일 2 - 강조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D083AE6-46FA-4A59-8FB0-9F97EB10719F}" styleName="밝은 스타일 3 - 강조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749" autoAdjust="0"/>
    <p:restoredTop sz="94660"/>
  </p:normalViewPr>
  <p:slideViewPr>
    <p:cSldViewPr snapToGrid="0">
      <p:cViewPr varScale="1">
        <p:scale>
          <a:sx n="86" d="100"/>
          <a:sy n="86" d="100"/>
        </p:scale>
        <p:origin x="341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Pr>
        <a:blipFill dpi="0" rotWithShape="1">
          <a:blip r:embed="rId2">
            <a:lum/>
          </a:blip>
          <a:srcRect/>
          <a:stretch>
            <a:fillRect t="-38000" b="-3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B206F-75F2-4065-9405-FD2FF66DCABA}" type="datetimeFigureOut">
              <a:rPr lang="ko-KR" altLang="en-US" smtClean="0"/>
              <a:t>2017-10-24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1080B-C1F4-477F-BBD6-F24053FB7D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39401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32067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B206F-75F2-4065-9405-FD2FF66DCABA}" type="datetimeFigureOut">
              <a:rPr lang="ko-KR" altLang="en-US" smtClean="0"/>
              <a:t>2017-10-24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1080B-C1F4-477F-BBD6-F24053FB7D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33138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631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B206F-75F2-4065-9405-FD2FF66DCABA}" type="datetimeFigureOut">
              <a:rPr lang="ko-KR" altLang="en-US" smtClean="0"/>
              <a:t>2017-10-24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1080B-C1F4-477F-BBD6-F24053FB7D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79333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320675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B206F-75F2-4065-9405-FD2FF66DCABA}" type="datetimeFigureOut">
              <a:rPr lang="ko-KR" altLang="en-US" smtClean="0"/>
              <a:t>2017-10-24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1080B-C1F4-477F-BBD6-F24053FB7D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41596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B206F-75F2-4065-9405-FD2FF66DCABA}" type="datetimeFigureOut">
              <a:rPr lang="ko-KR" altLang="en-US" smtClean="0"/>
              <a:t>2017-10-24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1080B-C1F4-477F-BBD6-F24053FB7D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45852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32067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B206F-75F2-4065-9405-FD2FF66DCABA}" type="datetimeFigureOut">
              <a:rPr lang="ko-KR" altLang="en-US" smtClean="0"/>
              <a:t>2017-10-24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1080B-C1F4-477F-BBD6-F24053FB7D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07422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5463" y="335756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B206F-75F2-4065-9405-FD2FF66DCABA}" type="datetimeFigureOut">
              <a:rPr lang="ko-KR" altLang="en-US" smtClean="0"/>
              <a:t>2017-10-24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1080B-C1F4-477F-BBD6-F24053FB7D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89794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875" y="336550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B206F-75F2-4065-9405-FD2FF66DCABA}" type="datetimeFigureOut">
              <a:rPr lang="ko-KR" altLang="en-US" smtClean="0"/>
              <a:t>2017-10-24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1080B-C1F4-477F-BBD6-F24053FB7D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0407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B206F-75F2-4065-9405-FD2FF66DCABA}" type="datetimeFigureOut">
              <a:rPr lang="ko-KR" altLang="en-US" smtClean="0"/>
              <a:t>2017-10-24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1080B-C1F4-477F-BBD6-F24053FB7D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01511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593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19625" y="987425"/>
            <a:ext cx="673576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5938" y="2049462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B206F-75F2-4065-9405-FD2FF66DCABA}" type="datetimeFigureOut">
              <a:rPr lang="ko-KR" altLang="en-US" smtClean="0"/>
              <a:t>2017-10-24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1080B-C1F4-477F-BBD6-F24053FB7D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11049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6413" y="450849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610100" y="987425"/>
            <a:ext cx="6745288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6413" y="2051049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B206F-75F2-4065-9405-FD2FF66DCABA}" type="datetimeFigureOut">
              <a:rPr lang="ko-KR" altLang="en-US" smtClean="0"/>
              <a:t>2017-10-24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1080B-C1F4-477F-BBD6-F24053FB7D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93661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FB206F-75F2-4065-9405-FD2FF66DCABA}" type="datetimeFigureOut">
              <a:rPr lang="ko-KR" altLang="en-US" smtClean="0"/>
              <a:t>2017-10-24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D1080B-C1F4-477F-BBD6-F24053FB7D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03145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g"/><Relationship Id="rId4" Type="http://schemas.openxmlformats.org/officeDocument/2006/relationships/image" Target="../media/image20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fi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182471" y="1821610"/>
            <a:ext cx="9144000" cy="2387600"/>
          </a:xfrm>
        </p:spPr>
        <p:txBody>
          <a:bodyPr>
            <a:normAutofit/>
          </a:bodyPr>
          <a:lstStyle/>
          <a:p>
            <a:r>
              <a:rPr lang="ko-KR" altLang="en-US" sz="9600" dirty="0">
                <a:latin typeface="HanS CalliPunch" panose="00010101010101010101" pitchFamily="2" charset="-127"/>
                <a:ea typeface="HanS CalliPunch" panose="00010101010101010101" pitchFamily="2" charset="-127"/>
              </a:rPr>
              <a:t>자각마녀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767479" y="3919508"/>
            <a:ext cx="16610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- </a:t>
            </a:r>
            <a:r>
              <a:rPr lang="en-US" altLang="ko-KR" sz="2000" dirty="0" err="1"/>
              <a:t>Rucid</a:t>
            </a:r>
            <a:r>
              <a:rPr lang="en-US" altLang="ko-KR" sz="2000" dirty="0"/>
              <a:t> witch -</a:t>
            </a:r>
            <a:endParaRPr lang="ko-KR" altLang="en-US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9F8500-7DA5-439E-9AFB-0870F472A1C1}"/>
              </a:ext>
            </a:extLst>
          </p:cNvPr>
          <p:cNvSpPr txBox="1"/>
          <p:nvPr/>
        </p:nvSpPr>
        <p:spPr>
          <a:xfrm>
            <a:off x="9005103" y="5106779"/>
            <a:ext cx="215315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Team</a:t>
            </a:r>
          </a:p>
          <a:p>
            <a:r>
              <a:rPr lang="ko-KR" altLang="en-US" dirty="0"/>
              <a:t>전현우 </a:t>
            </a:r>
            <a:r>
              <a:rPr lang="en-US" altLang="ko-KR" dirty="0"/>
              <a:t>2013182039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김민정 </a:t>
            </a:r>
            <a:r>
              <a:rPr lang="en-US" altLang="ko-KR" dirty="0"/>
              <a:t>2015184008</a:t>
            </a:r>
          </a:p>
          <a:p>
            <a:r>
              <a:rPr lang="ko-KR" altLang="en-US" dirty="0"/>
              <a:t>강현웅 </a:t>
            </a:r>
            <a:r>
              <a:rPr lang="en-US" altLang="ko-KR" dirty="0"/>
              <a:t>2013180001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612123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소개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067647" y="798790"/>
            <a:ext cx="1515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등장 캐릭터</a:t>
            </a: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D507DEA7-DDDB-46FB-BFA3-03E02375E4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032184"/>
              </p:ext>
            </p:extLst>
          </p:nvPr>
        </p:nvGraphicFramePr>
        <p:xfrm>
          <a:off x="2147829" y="1646237"/>
          <a:ext cx="5378825" cy="3992301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16155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632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22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비제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4990">
                <a:tc>
                  <a:txBody>
                    <a:bodyPr/>
                    <a:lstStyle/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500" dirty="0"/>
                        <a:t>역할</a:t>
                      </a:r>
                    </a:p>
                  </a:txBody>
                  <a:tcPr>
                    <a:solidFill>
                      <a:srgbClr val="00B05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500" dirty="0"/>
                    </a:p>
                    <a:p>
                      <a:pPr latinLnBrk="1"/>
                      <a:r>
                        <a:rPr lang="ko-KR" altLang="en-US" sz="1500" kern="1200" dirty="0">
                          <a:effectLst/>
                        </a:rPr>
                        <a:t>컨셉 미정</a:t>
                      </a:r>
                      <a:endParaRPr lang="ko-KR" altLang="en-US" sz="1500" dirty="0"/>
                    </a:p>
                  </a:txBody>
                  <a:tcPr>
                    <a:solidFill>
                      <a:srgbClr val="00B050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8182">
                <a:tc>
                  <a:txBody>
                    <a:bodyPr/>
                    <a:lstStyle/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500" dirty="0" err="1"/>
                        <a:t>상징색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500" dirty="0"/>
                    </a:p>
                    <a:p>
                      <a:pPr latinLnBrk="1"/>
                      <a:r>
                        <a:rPr lang="ko-KR" altLang="en-US" sz="1500" kern="1200" dirty="0">
                          <a:effectLst/>
                        </a:rPr>
                        <a:t>연두색</a:t>
                      </a:r>
                      <a:r>
                        <a:rPr lang="en-US" altLang="ko-KR" sz="1500" kern="1200" dirty="0">
                          <a:effectLst/>
                        </a:rPr>
                        <a:t>/ </a:t>
                      </a:r>
                      <a:r>
                        <a:rPr lang="ko-KR" altLang="en-US" sz="1500" kern="1200" dirty="0">
                          <a:effectLst/>
                        </a:rPr>
                        <a:t>라임 그린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12112">
                <a:tc>
                  <a:txBody>
                    <a:bodyPr/>
                    <a:lstStyle/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500" dirty="0" err="1"/>
                        <a:t>마법진</a:t>
                      </a:r>
                      <a:endParaRPr lang="ko-KR" altLang="en-US" sz="1500" dirty="0"/>
                    </a:p>
                  </a:txBody>
                  <a:tcPr>
                    <a:solidFill>
                      <a:srgbClr val="00B05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500" dirty="0"/>
                    </a:p>
                    <a:p>
                      <a:pPr latinLnBrk="1"/>
                      <a:endParaRPr lang="en-US" altLang="ko-KR" sz="1500" dirty="0"/>
                    </a:p>
                    <a:p>
                      <a:pPr latinLnBrk="1"/>
                      <a:endParaRPr lang="en-US" altLang="ko-KR" sz="1500" dirty="0"/>
                    </a:p>
                    <a:p>
                      <a:pPr latinLnBrk="1"/>
                      <a:r>
                        <a:rPr lang="en-US" altLang="ko-KR" sz="1500" dirty="0"/>
                        <a:t>                                         </a:t>
                      </a:r>
                      <a:r>
                        <a:rPr lang="ko-KR" altLang="en-US" sz="1500" dirty="0"/>
                        <a:t>집중형 공격</a:t>
                      </a:r>
                      <a:r>
                        <a:rPr lang="en-US" altLang="ko-KR" sz="1500" dirty="0"/>
                        <a:t>, </a:t>
                      </a:r>
                      <a:r>
                        <a:rPr lang="ko-KR" altLang="en-US" sz="1500" dirty="0"/>
                        <a:t>전격 등</a:t>
                      </a:r>
                      <a:endParaRPr lang="en-US" altLang="ko-KR" sz="1500" dirty="0"/>
                    </a:p>
                    <a:p>
                      <a:pPr latinLnBrk="1"/>
                      <a:endParaRPr lang="en-US" altLang="ko-KR" sz="1500" dirty="0"/>
                    </a:p>
                  </a:txBody>
                  <a:tcPr>
                    <a:solidFill>
                      <a:srgbClr val="00B050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71257">
                <a:tc>
                  <a:txBody>
                    <a:bodyPr/>
                    <a:lstStyle/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500" dirty="0"/>
                        <a:t>특이 사항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2D07E00E-AFFD-4B87-981C-DA034F26F1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4225" y="3415174"/>
            <a:ext cx="5197775" cy="344282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FEF99E8-5319-441E-912A-0B75049FC249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5287" y="2910709"/>
            <a:ext cx="2225040" cy="2225040"/>
          </a:xfrm>
          <a:prstGeom prst="rect">
            <a:avLst/>
          </a:prstGeom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212A36BB-E200-4BCE-B8F4-FAE4FFC17C81}"/>
              </a:ext>
            </a:extLst>
          </p:cNvPr>
          <p:cNvSpPr/>
          <p:nvPr/>
        </p:nvSpPr>
        <p:spPr>
          <a:xfrm>
            <a:off x="88160" y="4926162"/>
            <a:ext cx="2077375" cy="1624611"/>
          </a:xfrm>
          <a:prstGeom prst="round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HP: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MP:</a:t>
            </a:r>
          </a:p>
          <a:p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ko-KR" altLang="en-US" sz="1200" b="1" dirty="0">
                <a:solidFill>
                  <a:schemeClr val="tx1"/>
                </a:solidFill>
              </a:rPr>
              <a:t>이동속도</a:t>
            </a:r>
            <a:r>
              <a:rPr lang="en-US" altLang="ko-KR" sz="1200" b="1" dirty="0">
                <a:solidFill>
                  <a:schemeClr val="tx1"/>
                </a:solidFill>
              </a:rPr>
              <a:t>:  10m/s</a:t>
            </a:r>
          </a:p>
          <a:p>
            <a:r>
              <a:rPr lang="ko-KR" altLang="en-US" sz="1200" b="1" dirty="0">
                <a:solidFill>
                  <a:schemeClr val="tx1"/>
                </a:solidFill>
              </a:rPr>
              <a:t>신장</a:t>
            </a:r>
            <a:r>
              <a:rPr lang="en-US" altLang="ko-KR" sz="1200" b="1" dirty="0">
                <a:solidFill>
                  <a:schemeClr val="tx1"/>
                </a:solidFill>
              </a:rPr>
              <a:t>: 175cm</a:t>
            </a:r>
          </a:p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(HP, MP</a:t>
            </a:r>
            <a:r>
              <a:rPr lang="ko-KR" altLang="en-US" sz="1000" dirty="0">
                <a:solidFill>
                  <a:schemeClr val="tx1"/>
                </a:solidFill>
              </a:rPr>
              <a:t>는 멀티 플레이 기준으로 싱글 플레이에선 스테이지에 따라 변경</a:t>
            </a:r>
            <a:r>
              <a:rPr lang="en-US" altLang="ko-KR" sz="1000" dirty="0">
                <a:solidFill>
                  <a:schemeClr val="tx1"/>
                </a:solidFill>
              </a:rPr>
              <a:t>)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D4CD06C2-115C-4718-B8D1-5A65A8959AA0}"/>
              </a:ext>
            </a:extLst>
          </p:cNvPr>
          <p:cNvSpPr/>
          <p:nvPr/>
        </p:nvSpPr>
        <p:spPr>
          <a:xfrm>
            <a:off x="698971" y="5032694"/>
            <a:ext cx="579413" cy="168676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8E09998C-EA28-4F16-B8E0-942BDCDFAC6B}"/>
              </a:ext>
            </a:extLst>
          </p:cNvPr>
          <p:cNvSpPr/>
          <p:nvPr/>
        </p:nvSpPr>
        <p:spPr>
          <a:xfrm>
            <a:off x="698971" y="5032694"/>
            <a:ext cx="1402672" cy="168676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BD0444E6-DFEF-460D-8B77-1F7A5939993D}"/>
              </a:ext>
            </a:extLst>
          </p:cNvPr>
          <p:cNvSpPr/>
          <p:nvPr/>
        </p:nvSpPr>
        <p:spPr>
          <a:xfrm>
            <a:off x="698971" y="5312519"/>
            <a:ext cx="1254116" cy="168676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623AE673-0F73-49C4-B16D-B08078092192}"/>
              </a:ext>
            </a:extLst>
          </p:cNvPr>
          <p:cNvSpPr/>
          <p:nvPr/>
        </p:nvSpPr>
        <p:spPr>
          <a:xfrm>
            <a:off x="698971" y="5312519"/>
            <a:ext cx="1402672" cy="168676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12863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BEE9E86D-A041-4875-817B-8F246CE760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1026" y="470650"/>
            <a:ext cx="3676294" cy="638735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소개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067647" y="798790"/>
            <a:ext cx="1515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등장 캐릭터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2A468BD4-4A97-4584-BD97-E8FEBC19EB47}"/>
              </a:ext>
            </a:extLst>
          </p:cNvPr>
          <p:cNvSpPr/>
          <p:nvPr/>
        </p:nvSpPr>
        <p:spPr>
          <a:xfrm>
            <a:off x="88160" y="4926162"/>
            <a:ext cx="2077375" cy="1624611"/>
          </a:xfrm>
          <a:prstGeom prst="round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HP: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MP:</a:t>
            </a:r>
          </a:p>
          <a:p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ko-KR" altLang="en-US" sz="1200" b="1" dirty="0">
                <a:solidFill>
                  <a:schemeClr val="tx1"/>
                </a:solidFill>
              </a:rPr>
              <a:t>이동속도</a:t>
            </a:r>
            <a:r>
              <a:rPr lang="en-US" altLang="ko-KR" sz="1200" b="1" dirty="0">
                <a:solidFill>
                  <a:schemeClr val="tx1"/>
                </a:solidFill>
              </a:rPr>
              <a:t>:  4m/s</a:t>
            </a:r>
          </a:p>
          <a:p>
            <a:r>
              <a:rPr lang="ko-KR" altLang="en-US" sz="1200" b="1" dirty="0">
                <a:solidFill>
                  <a:schemeClr val="tx1"/>
                </a:solidFill>
              </a:rPr>
              <a:t>신장</a:t>
            </a:r>
            <a:r>
              <a:rPr lang="en-US" altLang="ko-KR" sz="1200" b="1" dirty="0">
                <a:solidFill>
                  <a:schemeClr val="tx1"/>
                </a:solidFill>
              </a:rPr>
              <a:t>: 175cm</a:t>
            </a:r>
          </a:p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(HP, MP</a:t>
            </a:r>
            <a:r>
              <a:rPr lang="ko-KR" altLang="en-US" sz="1000" dirty="0">
                <a:solidFill>
                  <a:schemeClr val="tx1"/>
                </a:solidFill>
              </a:rPr>
              <a:t>는 멀티 플레이 기준으로 싱글 플레이에선 스테이지에 따라 변경</a:t>
            </a:r>
            <a:r>
              <a:rPr lang="en-US" altLang="ko-KR" sz="1000" dirty="0">
                <a:solidFill>
                  <a:schemeClr val="tx1"/>
                </a:solidFill>
              </a:rPr>
              <a:t>)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2951D0AD-A3EC-4830-8584-AB4DFD886F8D}"/>
              </a:ext>
            </a:extLst>
          </p:cNvPr>
          <p:cNvSpPr/>
          <p:nvPr/>
        </p:nvSpPr>
        <p:spPr>
          <a:xfrm>
            <a:off x="698971" y="5032694"/>
            <a:ext cx="1402672" cy="168676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F95F4CDB-CA30-4564-89E2-99CDEBDE718A}"/>
              </a:ext>
            </a:extLst>
          </p:cNvPr>
          <p:cNvSpPr/>
          <p:nvPr/>
        </p:nvSpPr>
        <p:spPr>
          <a:xfrm>
            <a:off x="698971" y="5032694"/>
            <a:ext cx="1402672" cy="168676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5481AAEB-66A1-4481-8E15-F0EC541B67D9}"/>
              </a:ext>
            </a:extLst>
          </p:cNvPr>
          <p:cNvSpPr/>
          <p:nvPr/>
        </p:nvSpPr>
        <p:spPr>
          <a:xfrm>
            <a:off x="698971" y="5312519"/>
            <a:ext cx="980314" cy="168676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7DBAC603-C830-4035-88DA-AE00A9F391E4}"/>
              </a:ext>
            </a:extLst>
          </p:cNvPr>
          <p:cNvSpPr/>
          <p:nvPr/>
        </p:nvSpPr>
        <p:spPr>
          <a:xfrm>
            <a:off x="698971" y="5312519"/>
            <a:ext cx="1402672" cy="168676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C37FE93E-D115-4DB8-8E5F-AC0AD70E2D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4603796"/>
              </p:ext>
            </p:extLst>
          </p:nvPr>
        </p:nvGraphicFramePr>
        <p:xfrm>
          <a:off x="2567284" y="1404257"/>
          <a:ext cx="5413742" cy="4579294"/>
        </p:xfrm>
        <a:graphic>
          <a:graphicData uri="http://schemas.openxmlformats.org/drawingml/2006/table">
            <a:tbl>
              <a:tblPr firstRow="1" bandRow="1">
                <a:tableStyleId>{ED083AE6-46FA-4A59-8FB0-9F97EB10719F}</a:tableStyleId>
              </a:tblPr>
              <a:tblGrid>
                <a:gridCol w="16052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085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95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세이콴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2472">
                <a:tc>
                  <a:txBody>
                    <a:bodyPr/>
                    <a:lstStyle/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500" dirty="0"/>
                        <a:t>역할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500" dirty="0"/>
                    </a:p>
                    <a:p>
                      <a:pPr latinLnBrk="1"/>
                      <a:r>
                        <a:rPr lang="ko-KR" altLang="en-US" sz="1500" dirty="0"/>
                        <a:t>인도자</a:t>
                      </a:r>
                      <a:r>
                        <a:rPr lang="en-US" altLang="ko-KR" sz="1500" dirty="0"/>
                        <a:t>(</a:t>
                      </a:r>
                      <a:r>
                        <a:rPr lang="ko-KR" altLang="en-US" sz="1500" dirty="0"/>
                        <a:t>다섯  번째 마녀</a:t>
                      </a:r>
                      <a:r>
                        <a:rPr lang="en-US" altLang="ko-KR" sz="1500" dirty="0"/>
                        <a:t>), </a:t>
                      </a:r>
                      <a:r>
                        <a:rPr lang="ko-KR" altLang="en-US" sz="1500" dirty="0"/>
                        <a:t>컨셉</a:t>
                      </a:r>
                      <a:r>
                        <a:rPr lang="en-US" altLang="ko-KR" sz="1500" dirty="0"/>
                        <a:t>:</a:t>
                      </a:r>
                      <a:r>
                        <a:rPr lang="ko-KR" altLang="en-US" sz="1500" dirty="0"/>
                        <a:t> </a:t>
                      </a:r>
                      <a:r>
                        <a:rPr lang="ko-KR" altLang="en-US" sz="1500" dirty="0" err="1"/>
                        <a:t>발키리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3484">
                <a:tc>
                  <a:txBody>
                    <a:bodyPr/>
                    <a:lstStyle/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500" dirty="0" err="1"/>
                        <a:t>상징색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500" dirty="0"/>
                    </a:p>
                    <a:p>
                      <a:pPr latinLnBrk="1"/>
                      <a:r>
                        <a:rPr lang="ko-KR" altLang="en-US" sz="1500" kern="1200" dirty="0">
                          <a:effectLst/>
                        </a:rPr>
                        <a:t>노란색</a:t>
                      </a:r>
                      <a:r>
                        <a:rPr lang="en-US" altLang="ko-KR" sz="1500" kern="1200" dirty="0">
                          <a:effectLst/>
                        </a:rPr>
                        <a:t>/ </a:t>
                      </a:r>
                      <a:r>
                        <a:rPr lang="ko-KR" altLang="en-US" sz="1500" kern="1200" dirty="0">
                          <a:effectLst/>
                        </a:rPr>
                        <a:t>레몬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19737">
                <a:tc>
                  <a:txBody>
                    <a:bodyPr/>
                    <a:lstStyle/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500" dirty="0" err="1"/>
                        <a:t>마법진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500" dirty="0"/>
                    </a:p>
                    <a:p>
                      <a:pPr latinLnBrk="1"/>
                      <a:endParaRPr lang="en-US" altLang="ko-KR" sz="1500" dirty="0"/>
                    </a:p>
                    <a:p>
                      <a:pPr latinLnBrk="1"/>
                      <a:r>
                        <a:rPr lang="en-US" altLang="ko-KR" sz="1500" dirty="0"/>
                        <a:t>                                            </a:t>
                      </a:r>
                      <a:r>
                        <a:rPr lang="ko-KR" altLang="en-US" sz="1500" dirty="0"/>
                        <a:t>원과 방패를 이용한</a:t>
                      </a:r>
                      <a:endParaRPr lang="en-US" altLang="ko-KR" sz="1500" dirty="0"/>
                    </a:p>
                    <a:p>
                      <a:pPr latinLnBrk="1"/>
                      <a:r>
                        <a:rPr lang="en-US" altLang="ko-KR" sz="1500" dirty="0"/>
                        <a:t>                                            </a:t>
                      </a:r>
                      <a:r>
                        <a:rPr lang="ko-KR" altLang="en-US" sz="1500" dirty="0"/>
                        <a:t>스킬                                             </a:t>
                      </a:r>
                      <a:endParaRPr lang="en-US" altLang="ko-KR" sz="1500" dirty="0"/>
                    </a:p>
                    <a:p>
                      <a:pPr latinLnBrk="1"/>
                      <a:r>
                        <a:rPr lang="en-US" altLang="ko-KR" sz="1500" dirty="0"/>
                        <a:t>                                            (</a:t>
                      </a:r>
                      <a:r>
                        <a:rPr lang="ko-KR" altLang="en-US" sz="1500" dirty="0"/>
                        <a:t>범위</a:t>
                      </a:r>
                      <a:r>
                        <a:rPr lang="en-US" altLang="ko-KR" sz="1500" dirty="0"/>
                        <a:t>, </a:t>
                      </a:r>
                      <a:r>
                        <a:rPr lang="ko-KR" altLang="en-US" sz="1500" dirty="0"/>
                        <a:t>방어</a:t>
                      </a:r>
                      <a:r>
                        <a:rPr lang="en-US" altLang="ko-KR" sz="1500" dirty="0"/>
                        <a:t>)</a:t>
                      </a:r>
                      <a:r>
                        <a:rPr lang="ko-KR" altLang="en-US" sz="1500" dirty="0"/>
                        <a:t>을 사용</a:t>
                      </a:r>
                      <a:endParaRPr lang="en-US" altLang="ko-KR" sz="1500" dirty="0"/>
                    </a:p>
                    <a:p>
                      <a:pPr latinLnBrk="1"/>
                      <a:endParaRPr lang="en-US" altLang="ko-KR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14062">
                <a:tc>
                  <a:txBody>
                    <a:bodyPr/>
                    <a:lstStyle/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500" dirty="0"/>
                        <a:t>특이 사항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500" dirty="0"/>
                    </a:p>
                    <a:p>
                      <a:pPr latinLnBrk="1"/>
                      <a:r>
                        <a:rPr lang="ko-KR" altLang="en-US" sz="1500" dirty="0"/>
                        <a:t>단일 공격보단 범위공격 위주이며</a:t>
                      </a:r>
                      <a:r>
                        <a:rPr lang="en-US" altLang="ko-KR" sz="1500" dirty="0"/>
                        <a:t>, </a:t>
                      </a:r>
                      <a:r>
                        <a:rPr lang="ko-KR" altLang="en-US" sz="1500" dirty="0"/>
                        <a:t>근접한 다수의 적을 공격하는데 치중 되어있다</a:t>
                      </a:r>
                      <a:r>
                        <a:rPr lang="en-US" altLang="ko-KR" sz="1500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01788ADF-A596-4AA0-B015-BCDBE9E2CA8F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6496" y="3364637"/>
            <a:ext cx="1711137" cy="1401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2259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소개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067647" y="798790"/>
            <a:ext cx="1515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등장 캐릭터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808ACC0-3574-4B45-9738-E790788962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2444" y="2418448"/>
            <a:ext cx="5334000" cy="4564912"/>
          </a:xfrm>
          <a:prstGeom prst="rect">
            <a:avLst/>
          </a:prstGeom>
        </p:spPr>
      </p:pic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E68546A7-4C62-4F2A-8183-AFC0B651D1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0515753"/>
              </p:ext>
            </p:extLst>
          </p:nvPr>
        </p:nvGraphicFramePr>
        <p:xfrm>
          <a:off x="2784643" y="1582975"/>
          <a:ext cx="5378825" cy="4295311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16155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632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35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칼리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0149">
                <a:tc>
                  <a:txBody>
                    <a:bodyPr/>
                    <a:lstStyle/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500" dirty="0"/>
                        <a:t>역할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500" dirty="0"/>
                    </a:p>
                    <a:p>
                      <a:pPr latinLnBrk="1"/>
                      <a:r>
                        <a:rPr lang="ko-KR" altLang="en-US" sz="1500" dirty="0"/>
                        <a:t>인도자</a:t>
                      </a:r>
                      <a:r>
                        <a:rPr lang="en-US" altLang="ko-KR" sz="1500" dirty="0"/>
                        <a:t>(</a:t>
                      </a:r>
                      <a:r>
                        <a:rPr lang="ko-KR" altLang="en-US" sz="1500" dirty="0"/>
                        <a:t>다섯  번째 마녀</a:t>
                      </a:r>
                      <a:r>
                        <a:rPr lang="en-US" altLang="ko-KR" sz="1500" dirty="0"/>
                        <a:t>), </a:t>
                      </a:r>
                      <a:r>
                        <a:rPr lang="ko-KR" altLang="en-US" sz="1500" dirty="0"/>
                        <a:t>컨셉</a:t>
                      </a:r>
                      <a:r>
                        <a:rPr lang="en-US" altLang="ko-KR" sz="1500" dirty="0"/>
                        <a:t>:</a:t>
                      </a:r>
                      <a:r>
                        <a:rPr lang="ko-KR" altLang="en-US" sz="1500" dirty="0"/>
                        <a:t> 항해사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7378">
                <a:tc>
                  <a:txBody>
                    <a:bodyPr/>
                    <a:lstStyle/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500" dirty="0" err="1"/>
                        <a:t>상징색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500" dirty="0"/>
                    </a:p>
                    <a:p>
                      <a:pPr latinLnBrk="1"/>
                      <a:r>
                        <a:rPr lang="ko-KR" altLang="en-US" sz="1500" kern="1200" dirty="0">
                          <a:effectLst/>
                        </a:rPr>
                        <a:t>흰색</a:t>
                      </a:r>
                      <a:r>
                        <a:rPr lang="en-US" altLang="ko-KR" sz="1500" kern="1200" dirty="0">
                          <a:effectLst/>
                        </a:rPr>
                        <a:t>/ </a:t>
                      </a:r>
                      <a:r>
                        <a:rPr lang="ko-KR" altLang="en-US" sz="1500" kern="1200" dirty="0">
                          <a:effectLst/>
                        </a:rPr>
                        <a:t>화이트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19289">
                <a:tc>
                  <a:txBody>
                    <a:bodyPr/>
                    <a:lstStyle/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500" dirty="0" err="1"/>
                        <a:t>마법진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500" dirty="0"/>
                    </a:p>
                    <a:p>
                      <a:pPr latinLnBrk="1"/>
                      <a:endParaRPr lang="en-US" altLang="ko-KR" sz="1500" dirty="0"/>
                    </a:p>
                    <a:p>
                      <a:pPr latinLnBrk="1"/>
                      <a:endParaRPr lang="en-US" altLang="ko-KR" sz="1500" dirty="0"/>
                    </a:p>
                    <a:p>
                      <a:pPr latinLnBrk="1"/>
                      <a:r>
                        <a:rPr lang="ko-KR" altLang="en-US" sz="1500" dirty="0"/>
                        <a:t>없음</a:t>
                      </a:r>
                      <a:r>
                        <a:rPr lang="en-US" altLang="ko-KR" sz="1500" dirty="0"/>
                        <a:t>, </a:t>
                      </a:r>
                      <a:r>
                        <a:rPr lang="ko-KR" altLang="en-US" sz="1500" dirty="0" err="1"/>
                        <a:t>파티클이나</a:t>
                      </a:r>
                      <a:r>
                        <a:rPr lang="ko-KR" altLang="en-US" sz="1500" dirty="0"/>
                        <a:t> 빛 효과로 </a:t>
                      </a:r>
                      <a:r>
                        <a:rPr lang="ko-KR" altLang="en-US" sz="1500" dirty="0" err="1"/>
                        <a:t>마법진</a:t>
                      </a:r>
                      <a:r>
                        <a:rPr lang="ko-KR" altLang="en-US" sz="1500" dirty="0"/>
                        <a:t> 대체</a:t>
                      </a:r>
                      <a:endParaRPr lang="en-US" altLang="ko-KR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44974">
                <a:tc>
                  <a:txBody>
                    <a:bodyPr/>
                    <a:lstStyle/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500" dirty="0"/>
                        <a:t>특이 사항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500" dirty="0"/>
                    </a:p>
                    <a:p>
                      <a:pPr latinLnBrk="1"/>
                      <a:r>
                        <a:rPr lang="ko-KR" altLang="en-US" sz="1500" dirty="0"/>
                        <a:t>플레이어에게 진실을 알려주는 요소로 작용</a:t>
                      </a:r>
                      <a:r>
                        <a:rPr lang="en-US" altLang="ko-KR" sz="1500" dirty="0"/>
                        <a:t>, </a:t>
                      </a:r>
                      <a:r>
                        <a:rPr lang="ko-KR" altLang="en-US" sz="1500" dirty="0" err="1"/>
                        <a:t>아즈라의</a:t>
                      </a:r>
                      <a:r>
                        <a:rPr lang="ko-KR" altLang="en-US" sz="1500" dirty="0"/>
                        <a:t> 본 모습을 이끌어내는 캐릭터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26D6C0E0-7E76-4B61-B91A-972A31C7A629}"/>
              </a:ext>
            </a:extLst>
          </p:cNvPr>
          <p:cNvSpPr/>
          <p:nvPr/>
        </p:nvSpPr>
        <p:spPr>
          <a:xfrm>
            <a:off x="88160" y="4926162"/>
            <a:ext cx="2077375" cy="1624611"/>
          </a:xfrm>
          <a:prstGeom prst="round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HP: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MP:</a:t>
            </a:r>
          </a:p>
          <a:p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ko-KR" altLang="en-US" sz="1200" b="1" dirty="0">
                <a:solidFill>
                  <a:schemeClr val="tx1"/>
                </a:solidFill>
              </a:rPr>
              <a:t>이동속도</a:t>
            </a:r>
            <a:r>
              <a:rPr lang="en-US" altLang="ko-KR" sz="1200" b="1" dirty="0">
                <a:solidFill>
                  <a:schemeClr val="tx1"/>
                </a:solidFill>
              </a:rPr>
              <a:t>:  10m/s</a:t>
            </a:r>
          </a:p>
          <a:p>
            <a:r>
              <a:rPr lang="ko-KR" altLang="en-US" sz="1200" b="1" dirty="0">
                <a:solidFill>
                  <a:schemeClr val="tx1"/>
                </a:solidFill>
              </a:rPr>
              <a:t>신장</a:t>
            </a:r>
            <a:r>
              <a:rPr lang="en-US" altLang="ko-KR" sz="1200" b="1" dirty="0">
                <a:solidFill>
                  <a:schemeClr val="tx1"/>
                </a:solidFill>
              </a:rPr>
              <a:t>: 180cm</a:t>
            </a:r>
          </a:p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(HP, MP</a:t>
            </a:r>
            <a:r>
              <a:rPr lang="ko-KR" altLang="en-US" sz="1000" dirty="0">
                <a:solidFill>
                  <a:schemeClr val="tx1"/>
                </a:solidFill>
              </a:rPr>
              <a:t>는 멀티 플레이 기준으로 싱글 플레이에선 스테이지에 따라 변경</a:t>
            </a:r>
            <a:r>
              <a:rPr lang="en-US" altLang="ko-KR" sz="1000" dirty="0">
                <a:solidFill>
                  <a:schemeClr val="tx1"/>
                </a:solidFill>
              </a:rPr>
              <a:t>)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039D1DF7-199A-4D8D-B462-0875AFEF0533}"/>
              </a:ext>
            </a:extLst>
          </p:cNvPr>
          <p:cNvSpPr/>
          <p:nvPr/>
        </p:nvSpPr>
        <p:spPr>
          <a:xfrm>
            <a:off x="698971" y="5032694"/>
            <a:ext cx="703701" cy="168676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42AE42D3-7E12-4E3B-A229-B3AC8E86FBEA}"/>
              </a:ext>
            </a:extLst>
          </p:cNvPr>
          <p:cNvSpPr/>
          <p:nvPr/>
        </p:nvSpPr>
        <p:spPr>
          <a:xfrm>
            <a:off x="698971" y="5032694"/>
            <a:ext cx="1402672" cy="168676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B053968A-7455-416E-B293-13322979AB4C}"/>
              </a:ext>
            </a:extLst>
          </p:cNvPr>
          <p:cNvSpPr/>
          <p:nvPr/>
        </p:nvSpPr>
        <p:spPr>
          <a:xfrm>
            <a:off x="698971" y="5312519"/>
            <a:ext cx="703701" cy="168676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E464551A-BAD5-4BA0-955C-E1D7356789A0}"/>
              </a:ext>
            </a:extLst>
          </p:cNvPr>
          <p:cNvSpPr/>
          <p:nvPr/>
        </p:nvSpPr>
        <p:spPr>
          <a:xfrm>
            <a:off x="698971" y="5312519"/>
            <a:ext cx="1402672" cy="168676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29018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소개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067647" y="798790"/>
            <a:ext cx="1515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등장 캐릭터</a:t>
            </a: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D507DEA7-DDDB-46FB-BFA3-03E02375E4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5801896"/>
              </p:ext>
            </p:extLst>
          </p:nvPr>
        </p:nvGraphicFramePr>
        <p:xfrm>
          <a:off x="5203753" y="2254306"/>
          <a:ext cx="5378825" cy="4484084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6155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632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22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아즈라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4990">
                <a:tc>
                  <a:txBody>
                    <a:bodyPr/>
                    <a:lstStyle/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500" dirty="0"/>
                        <a:t>역할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500" dirty="0"/>
                    </a:p>
                    <a:p>
                      <a:pPr latinLnBrk="1"/>
                      <a:r>
                        <a:rPr lang="ko-KR" altLang="en-US" sz="1500" kern="1200" dirty="0">
                          <a:effectLst/>
                        </a:rPr>
                        <a:t>꿈꾸는 자</a:t>
                      </a:r>
                      <a:r>
                        <a:rPr lang="en-US" altLang="ko-KR" sz="1500" kern="1200" dirty="0">
                          <a:effectLst/>
                        </a:rPr>
                        <a:t>/ </a:t>
                      </a:r>
                      <a:r>
                        <a:rPr lang="ko-KR" altLang="en-US" sz="1500" kern="1200" dirty="0">
                          <a:effectLst/>
                        </a:rPr>
                        <a:t>최종 보스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8182">
                <a:tc>
                  <a:txBody>
                    <a:bodyPr/>
                    <a:lstStyle/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500" dirty="0" err="1"/>
                        <a:t>상징색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500" dirty="0"/>
                    </a:p>
                    <a:p>
                      <a:pPr latinLnBrk="1"/>
                      <a:r>
                        <a:rPr lang="ko-KR" altLang="ko-KR" sz="1500" kern="1200" dirty="0">
                          <a:effectLst/>
                        </a:rPr>
                        <a:t>보라색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12112">
                <a:tc>
                  <a:txBody>
                    <a:bodyPr/>
                    <a:lstStyle/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500" dirty="0" err="1"/>
                        <a:t>마법진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500" dirty="0"/>
                    </a:p>
                    <a:p>
                      <a:pPr latinLnBrk="1"/>
                      <a:endParaRPr lang="en-US" altLang="ko-KR" sz="1500" dirty="0"/>
                    </a:p>
                    <a:p>
                      <a:pPr latinLnBrk="1"/>
                      <a:endParaRPr lang="en-US" altLang="ko-KR" sz="1500" dirty="0"/>
                    </a:p>
                    <a:p>
                      <a:pPr latinLnBrk="1"/>
                      <a:r>
                        <a:rPr lang="en-US" altLang="ko-KR" sz="1500" dirty="0"/>
                        <a:t>                                         </a:t>
                      </a:r>
                      <a:r>
                        <a:rPr lang="ko-KR" altLang="en-US" sz="1500" dirty="0" err="1"/>
                        <a:t>팔망성</a:t>
                      </a:r>
                      <a:r>
                        <a:rPr lang="en-US" altLang="ko-KR" sz="1500" dirty="0"/>
                        <a:t>,</a:t>
                      </a:r>
                      <a:r>
                        <a:rPr lang="ko-KR" altLang="en-US" sz="1500" dirty="0"/>
                        <a:t> </a:t>
                      </a:r>
                      <a:r>
                        <a:rPr lang="ko-KR" altLang="en-US" sz="1500" dirty="0" err="1"/>
                        <a:t>육망성</a:t>
                      </a:r>
                      <a:r>
                        <a:rPr lang="ko-KR" altLang="en-US" sz="1500" dirty="0"/>
                        <a:t> 이용</a:t>
                      </a:r>
                      <a:endParaRPr lang="en-US" altLang="ko-KR" sz="1500" dirty="0"/>
                    </a:p>
                    <a:p>
                      <a:pPr latinLnBrk="1"/>
                      <a:endParaRPr lang="en-US" altLang="ko-KR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71257">
                <a:tc>
                  <a:txBody>
                    <a:bodyPr/>
                    <a:lstStyle/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500" dirty="0"/>
                        <a:t>특이 사항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500" dirty="0"/>
                    </a:p>
                    <a:p>
                      <a:pPr latinLnBrk="1"/>
                      <a:r>
                        <a:rPr lang="ko-KR" altLang="en-US" sz="1500" dirty="0"/>
                        <a:t>전체적으로 우울한 스토리를 중화시켜 주는 성격</a:t>
                      </a:r>
                      <a:endParaRPr lang="en-US" altLang="ko-KR" sz="1500" dirty="0"/>
                    </a:p>
                    <a:p>
                      <a:pPr latinLnBrk="1"/>
                      <a:r>
                        <a:rPr lang="ko-KR" altLang="en-US" sz="1500" dirty="0"/>
                        <a:t>현실세계에선 성의 주인이자 진정한 마녀이지만</a:t>
                      </a:r>
                      <a:r>
                        <a:rPr lang="en-US" altLang="ko-KR" sz="1500" dirty="0"/>
                        <a:t>, </a:t>
                      </a:r>
                      <a:r>
                        <a:rPr lang="ko-KR" altLang="en-US" sz="1500" dirty="0"/>
                        <a:t>꿈속 세상에선 평범한 고등학생으로 인지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076C9BB7-0879-473D-BC78-806F7C1EA301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2752" y="3467875"/>
            <a:ext cx="2179320" cy="217932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E00F91B-36C2-458E-B444-AF9D75AD2F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8016" y="1693211"/>
            <a:ext cx="5170851" cy="3631144"/>
          </a:xfrm>
          <a:prstGeom prst="rect">
            <a:avLst/>
          </a:prstGeom>
        </p:spPr>
      </p:pic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43B657E8-C82B-4A5D-906F-AB29F2F0AFE9}"/>
              </a:ext>
            </a:extLst>
          </p:cNvPr>
          <p:cNvSpPr/>
          <p:nvPr/>
        </p:nvSpPr>
        <p:spPr>
          <a:xfrm>
            <a:off x="88160" y="4926162"/>
            <a:ext cx="2077375" cy="1624611"/>
          </a:xfrm>
          <a:prstGeom prst="round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HP: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MP:</a:t>
            </a:r>
          </a:p>
          <a:p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ko-KR" altLang="en-US" sz="1200" b="1" dirty="0">
                <a:solidFill>
                  <a:schemeClr val="tx1"/>
                </a:solidFill>
              </a:rPr>
              <a:t>이동속도</a:t>
            </a:r>
            <a:r>
              <a:rPr lang="en-US" altLang="ko-KR" sz="1200" b="1" dirty="0">
                <a:solidFill>
                  <a:schemeClr val="tx1"/>
                </a:solidFill>
              </a:rPr>
              <a:t>:  7m/s</a:t>
            </a:r>
          </a:p>
          <a:p>
            <a:r>
              <a:rPr lang="ko-KR" altLang="en-US" sz="1200" b="1" dirty="0">
                <a:solidFill>
                  <a:schemeClr val="tx1"/>
                </a:solidFill>
              </a:rPr>
              <a:t>신장</a:t>
            </a:r>
            <a:r>
              <a:rPr lang="en-US" altLang="ko-KR" sz="1200" b="1" dirty="0">
                <a:solidFill>
                  <a:schemeClr val="tx1"/>
                </a:solidFill>
              </a:rPr>
              <a:t>: 165cm</a:t>
            </a:r>
          </a:p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(HP, MP</a:t>
            </a:r>
            <a:r>
              <a:rPr lang="ko-KR" altLang="en-US" sz="1000" dirty="0">
                <a:solidFill>
                  <a:schemeClr val="tx1"/>
                </a:solidFill>
              </a:rPr>
              <a:t>는 멀티 플레이 기준으로 싱글 플레이에선 스테이지에 따라 변경</a:t>
            </a:r>
            <a:r>
              <a:rPr lang="en-US" altLang="ko-KR" sz="1000" dirty="0">
                <a:solidFill>
                  <a:schemeClr val="tx1"/>
                </a:solidFill>
              </a:rPr>
              <a:t>)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C2EA7EF5-0D68-4AD0-892A-790CE37061DE}"/>
              </a:ext>
            </a:extLst>
          </p:cNvPr>
          <p:cNvSpPr/>
          <p:nvPr/>
        </p:nvSpPr>
        <p:spPr>
          <a:xfrm>
            <a:off x="698971" y="5032694"/>
            <a:ext cx="980314" cy="168676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86987554-7FD9-4587-B8A2-BAFBC5B37E87}"/>
              </a:ext>
            </a:extLst>
          </p:cNvPr>
          <p:cNvSpPr/>
          <p:nvPr/>
        </p:nvSpPr>
        <p:spPr>
          <a:xfrm>
            <a:off x="698971" y="5032694"/>
            <a:ext cx="1402672" cy="168676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61E45E11-F253-451C-AF18-73CBAB3ACAFA}"/>
              </a:ext>
            </a:extLst>
          </p:cNvPr>
          <p:cNvSpPr/>
          <p:nvPr/>
        </p:nvSpPr>
        <p:spPr>
          <a:xfrm>
            <a:off x="698971" y="5312519"/>
            <a:ext cx="980314" cy="168676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6D783AD9-A70D-460A-819B-D6E2F32607E0}"/>
              </a:ext>
            </a:extLst>
          </p:cNvPr>
          <p:cNvSpPr/>
          <p:nvPr/>
        </p:nvSpPr>
        <p:spPr>
          <a:xfrm>
            <a:off x="698971" y="5312519"/>
            <a:ext cx="1402672" cy="168676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97062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소개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067647" y="798790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맵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426CBF1-929F-41F6-9C05-85B5FBE37A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1143" y="4264701"/>
            <a:ext cx="4174668" cy="2383356"/>
          </a:xfrm>
          <a:prstGeom prst="rect">
            <a:avLst/>
          </a:prstGeom>
          <a:ln w="38100" cap="sq">
            <a:solidFill>
              <a:srgbClr val="7030A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DA0B169-6B58-4976-9A3B-5C80CA70EA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2780" y="1059261"/>
            <a:ext cx="4174668" cy="2398537"/>
          </a:xfrm>
          <a:prstGeom prst="rect">
            <a:avLst/>
          </a:prstGeom>
          <a:ln w="38100" cap="sq">
            <a:solidFill>
              <a:srgbClr val="7030A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BB90F59-D024-480A-B136-707085EE284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3423" y="4727242"/>
            <a:ext cx="3073305" cy="1920815"/>
          </a:xfrm>
          <a:prstGeom prst="rect">
            <a:avLst/>
          </a:prstGeom>
          <a:ln w="38100" cap="sq">
            <a:solidFill>
              <a:srgbClr val="7030A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AD4530D-B491-4CDF-B647-5E42B99A68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50" y="1646237"/>
            <a:ext cx="3624017" cy="2731671"/>
          </a:xfrm>
          <a:prstGeom prst="rect">
            <a:avLst/>
          </a:prstGeom>
          <a:ln w="38100" cap="sq">
            <a:solidFill>
              <a:srgbClr val="7030A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7F32EC8C-7307-45BE-AEDA-30D63ED3A4BD}"/>
              </a:ext>
            </a:extLst>
          </p:cNvPr>
          <p:cNvSpPr/>
          <p:nvPr/>
        </p:nvSpPr>
        <p:spPr>
          <a:xfrm>
            <a:off x="5951764" y="2697594"/>
            <a:ext cx="1036864" cy="1520408"/>
          </a:xfrm>
          <a:prstGeom prst="rightArrow">
            <a:avLst/>
          </a:prstGeom>
          <a:solidFill>
            <a:srgbClr val="F9BA4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F837A30-EF9C-47E3-ABD8-3DBA099A44A4}"/>
              </a:ext>
            </a:extLst>
          </p:cNvPr>
          <p:cNvSpPr txBox="1"/>
          <p:nvPr/>
        </p:nvSpPr>
        <p:spPr>
          <a:xfrm>
            <a:off x="5421085" y="2142636"/>
            <a:ext cx="17798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추가 기획 필요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93F6279-55A0-4433-9949-C8DD453CF63F}"/>
              </a:ext>
            </a:extLst>
          </p:cNvPr>
          <p:cNvSpPr txBox="1"/>
          <p:nvPr/>
        </p:nvSpPr>
        <p:spPr>
          <a:xfrm>
            <a:off x="4211930" y="388789"/>
            <a:ext cx="798007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>
                    <a:lumMod val="50000"/>
                  </a:schemeClr>
                </a:solidFill>
              </a:rPr>
              <a:t>*</a:t>
            </a:r>
            <a:r>
              <a:rPr lang="ko-KR" altLang="en-US" dirty="0">
                <a:solidFill>
                  <a:schemeClr val="accent4">
                    <a:lumMod val="50000"/>
                  </a:schemeClr>
                </a:solidFill>
              </a:rPr>
              <a:t>보스와 맵 컨셉이 아직 부족</a:t>
            </a:r>
            <a:r>
              <a:rPr lang="en-US" altLang="ko-KR" dirty="0">
                <a:solidFill>
                  <a:schemeClr val="accent4">
                    <a:lumMod val="50000"/>
                  </a:schemeClr>
                </a:solidFill>
              </a:rPr>
              <a:t>. </a:t>
            </a:r>
            <a:r>
              <a:rPr lang="ko-KR" altLang="en-US" dirty="0">
                <a:solidFill>
                  <a:schemeClr val="accent4">
                    <a:lumMod val="50000"/>
                  </a:schemeClr>
                </a:solidFill>
              </a:rPr>
              <a:t>추후 업데이트 필요</a:t>
            </a:r>
            <a:endParaRPr lang="en-US" altLang="ko-KR" dirty="0">
              <a:solidFill>
                <a:schemeClr val="accent4">
                  <a:lumMod val="50000"/>
                </a:schemeClr>
              </a:solidFill>
            </a:endParaRPr>
          </a:p>
          <a:p>
            <a:r>
              <a:rPr lang="ko-KR" altLang="en-US" dirty="0">
                <a:solidFill>
                  <a:schemeClr val="accent4">
                    <a:lumMod val="50000"/>
                  </a:schemeClr>
                </a:solidFill>
              </a:rPr>
              <a:t>초기 무쌍 식의 맵 진행을 구상했으나</a:t>
            </a:r>
            <a:r>
              <a:rPr lang="en-US" altLang="ko-KR" dirty="0">
                <a:solidFill>
                  <a:schemeClr val="accent4">
                    <a:lumMod val="50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accent4">
                    <a:lumMod val="50000"/>
                  </a:schemeClr>
                </a:solidFill>
              </a:rPr>
              <a:t>조작의 변경으로 고정 </a:t>
            </a:r>
            <a:r>
              <a:rPr lang="ko-KR" altLang="en-US" dirty="0" err="1">
                <a:solidFill>
                  <a:schemeClr val="accent4">
                    <a:lumMod val="50000"/>
                  </a:schemeClr>
                </a:solidFill>
              </a:rPr>
              <a:t>맵에서</a:t>
            </a:r>
            <a:r>
              <a:rPr lang="ko-KR" altLang="en-US" dirty="0">
                <a:solidFill>
                  <a:schemeClr val="accent4">
                    <a:lumMod val="50000"/>
                  </a:schemeClr>
                </a:solidFill>
              </a:rPr>
              <a:t> 변화하는 </a:t>
            </a:r>
            <a:endParaRPr lang="en-US" altLang="ko-KR" dirty="0">
              <a:solidFill>
                <a:schemeClr val="accent4">
                  <a:lumMod val="50000"/>
                </a:schemeClr>
              </a:solidFill>
            </a:endParaRPr>
          </a:p>
          <a:p>
            <a:r>
              <a:rPr lang="ko-KR" altLang="en-US" dirty="0">
                <a:solidFill>
                  <a:schemeClr val="accent4">
                    <a:lumMod val="50000"/>
                  </a:schemeClr>
                </a:solidFill>
              </a:rPr>
              <a:t>적을 상대로 전투를  벌이도록 변경</a:t>
            </a:r>
            <a:endParaRPr lang="en-US" altLang="ko-KR" dirty="0">
              <a:solidFill>
                <a:schemeClr val="accent4">
                  <a:lumMod val="50000"/>
                </a:schemeClr>
              </a:solidFill>
            </a:endParaRPr>
          </a:p>
          <a:p>
            <a:endParaRPr lang="en-US" altLang="ko-KR" dirty="0">
              <a:solidFill>
                <a:schemeClr val="accent4">
                  <a:lumMod val="50000"/>
                </a:schemeClr>
              </a:solidFill>
            </a:endParaRPr>
          </a:p>
          <a:p>
            <a:r>
              <a:rPr lang="ko-KR" altLang="en-US" dirty="0">
                <a:solidFill>
                  <a:schemeClr val="accent4">
                    <a:lumMod val="50000"/>
                  </a:schemeClr>
                </a:solidFill>
              </a:rPr>
              <a:t>콜로세움 형식을 지향</a:t>
            </a:r>
            <a:endParaRPr lang="en-US" altLang="ko-KR" dirty="0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80687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소개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088577" y="807668"/>
            <a:ext cx="2029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게임 진행 순서도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8C2E4D6A-463F-4B9E-BBE3-418AE88D4EE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4086" y="1535705"/>
            <a:ext cx="4850130" cy="4762500"/>
          </a:xfrm>
          <a:prstGeom prst="rect">
            <a:avLst/>
          </a:prstGeom>
          <a:noFill/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AE8D4E4-B81C-4B39-ADED-10E63FC47134}"/>
              </a:ext>
            </a:extLst>
          </p:cNvPr>
          <p:cNvSpPr txBox="1"/>
          <p:nvPr/>
        </p:nvSpPr>
        <p:spPr>
          <a:xfrm>
            <a:off x="6839222" y="2349086"/>
            <a:ext cx="484436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altLang="ko-KR" b="1" i="1" dirty="0">
                <a:solidFill>
                  <a:srgbClr val="FF0000"/>
                </a:solidFill>
              </a:rPr>
              <a:t>#1</a:t>
            </a:r>
            <a:endParaRPr lang="ko-KR" altLang="ko-KR" b="1" dirty="0">
              <a:solidFill>
                <a:srgbClr val="FF0000"/>
              </a:solidFill>
            </a:endParaRPr>
          </a:p>
          <a:p>
            <a:pPr lvl="2"/>
            <a:r>
              <a:rPr lang="ko-KR" altLang="ko-KR" b="1" dirty="0"/>
              <a:t>전체 플레이 회상 후</a:t>
            </a:r>
            <a:r>
              <a:rPr lang="en-US" altLang="ko-KR" b="1" dirty="0"/>
              <a:t>, </a:t>
            </a:r>
            <a:r>
              <a:rPr lang="ko-KR" altLang="ko-KR" b="1" dirty="0"/>
              <a:t>해당 </a:t>
            </a:r>
            <a:r>
              <a:rPr lang="en-US" altLang="ko-KR" b="1" dirty="0"/>
              <a:t>stage</a:t>
            </a:r>
            <a:r>
              <a:rPr lang="ko-KR" altLang="ko-KR" b="1" dirty="0"/>
              <a:t>로 이동</a:t>
            </a:r>
            <a:endParaRPr lang="ko-KR" altLang="ko-KR" sz="3200" b="1" dirty="0"/>
          </a:p>
          <a:p>
            <a:pPr lvl="1"/>
            <a:r>
              <a:rPr lang="en-US" altLang="ko-KR" b="1" i="1" dirty="0">
                <a:solidFill>
                  <a:srgbClr val="FF0000"/>
                </a:solidFill>
              </a:rPr>
              <a:t>#2</a:t>
            </a:r>
            <a:endParaRPr lang="ko-KR" altLang="ko-KR" b="1" dirty="0">
              <a:solidFill>
                <a:srgbClr val="FF0000"/>
              </a:solidFill>
            </a:endParaRPr>
          </a:p>
          <a:p>
            <a:pPr lvl="2"/>
            <a:r>
              <a:rPr lang="ko-KR" altLang="ko-KR" b="1" dirty="0"/>
              <a:t>인플레이 </a:t>
            </a:r>
            <a:r>
              <a:rPr lang="ko-KR" altLang="ko-KR" b="1" dirty="0" err="1"/>
              <a:t>씬으로</a:t>
            </a:r>
            <a:r>
              <a:rPr lang="ko-KR" altLang="ko-KR" b="1" dirty="0"/>
              <a:t> 넘어가기 전</a:t>
            </a:r>
            <a:r>
              <a:rPr lang="en-US" altLang="ko-KR" b="1" dirty="0"/>
              <a:t>, sub </a:t>
            </a:r>
            <a:r>
              <a:rPr lang="ko-KR" altLang="ko-KR" b="1" dirty="0"/>
              <a:t>저장</a:t>
            </a:r>
            <a:r>
              <a:rPr lang="en-US" altLang="ko-KR" b="1" dirty="0"/>
              <a:t>. </a:t>
            </a:r>
            <a:r>
              <a:rPr lang="ko-KR" altLang="ko-KR" b="1" dirty="0"/>
              <a:t>이전게임에서 불러올 수 있도록 임시로 데이터 저장</a:t>
            </a:r>
            <a:r>
              <a:rPr lang="en-US" altLang="ko-KR" b="1" dirty="0"/>
              <a:t>.</a:t>
            </a:r>
            <a:endParaRPr lang="ko-KR" altLang="ko-KR" sz="3200" b="1" dirty="0"/>
          </a:p>
          <a:p>
            <a:pPr lvl="1"/>
            <a:r>
              <a:rPr lang="en-US" altLang="ko-KR" b="1" i="1" dirty="0">
                <a:solidFill>
                  <a:srgbClr val="FF0000"/>
                </a:solidFill>
              </a:rPr>
              <a:t>#3</a:t>
            </a:r>
            <a:endParaRPr lang="ko-KR" altLang="ko-KR" b="1" dirty="0">
              <a:solidFill>
                <a:srgbClr val="FF0000"/>
              </a:solidFill>
            </a:endParaRPr>
          </a:p>
          <a:p>
            <a:pPr lvl="2"/>
            <a:r>
              <a:rPr lang="ko-KR" altLang="ko-KR" b="1" dirty="0"/>
              <a:t>스토리 진행 후</a:t>
            </a:r>
            <a:r>
              <a:rPr lang="en-US" altLang="ko-KR" b="1" dirty="0"/>
              <a:t>, </a:t>
            </a:r>
            <a:r>
              <a:rPr lang="ko-KR" altLang="ko-KR" b="1" dirty="0"/>
              <a:t>플레이 설정 </a:t>
            </a:r>
            <a:r>
              <a:rPr lang="ko-KR" altLang="ko-KR" b="1" dirty="0" err="1"/>
              <a:t>씬으로</a:t>
            </a:r>
            <a:r>
              <a:rPr lang="ko-KR" altLang="ko-KR" b="1" dirty="0"/>
              <a:t> 진행</a:t>
            </a:r>
            <a:r>
              <a:rPr lang="en-US" altLang="ko-KR" b="1" dirty="0"/>
              <a:t>, #3</a:t>
            </a:r>
            <a:r>
              <a:rPr lang="ko-KR" altLang="ko-KR" b="1" dirty="0"/>
              <a:t>영역에서 다음 스테이지에 대한 스토리 첨부</a:t>
            </a:r>
            <a:r>
              <a:rPr lang="en-US" altLang="ko-KR" b="1" dirty="0"/>
              <a:t>(</a:t>
            </a:r>
            <a:r>
              <a:rPr lang="ko-KR" altLang="ko-KR" b="1" dirty="0"/>
              <a:t>별도의 </a:t>
            </a:r>
            <a:r>
              <a:rPr lang="ko-KR" altLang="ko-KR" b="1" dirty="0" err="1"/>
              <a:t>씬으로</a:t>
            </a:r>
            <a:r>
              <a:rPr lang="ko-KR" altLang="ko-KR" b="1" dirty="0"/>
              <a:t> 만들지</a:t>
            </a:r>
            <a:r>
              <a:rPr lang="en-US" altLang="ko-KR" b="1" dirty="0"/>
              <a:t>, </a:t>
            </a:r>
            <a:r>
              <a:rPr lang="ko-KR" altLang="ko-KR" b="1" dirty="0"/>
              <a:t>토의 필요</a:t>
            </a:r>
            <a:r>
              <a:rPr lang="en-US" altLang="ko-KR" b="1" dirty="0"/>
              <a:t>)</a:t>
            </a:r>
            <a:endParaRPr lang="ko-KR" altLang="ko-KR" sz="3200" b="1" dirty="0"/>
          </a:p>
          <a:p>
            <a:pPr lvl="1"/>
            <a:r>
              <a:rPr lang="en-US" altLang="ko-KR" b="1" i="1" dirty="0">
                <a:solidFill>
                  <a:srgbClr val="FF0000"/>
                </a:solidFill>
              </a:rPr>
              <a:t>#4</a:t>
            </a:r>
            <a:endParaRPr lang="ko-KR" altLang="ko-KR" b="1" dirty="0">
              <a:solidFill>
                <a:srgbClr val="FF0000"/>
              </a:solidFill>
            </a:endParaRPr>
          </a:p>
          <a:p>
            <a:pPr lvl="2"/>
            <a:r>
              <a:rPr lang="ko-KR" altLang="en-US" b="1" dirty="0"/>
              <a:t>스테이지 보스를 캐릭터로 골라 </a:t>
            </a:r>
            <a:r>
              <a:rPr lang="en-US" altLang="ko-KR" b="1" dirty="0"/>
              <a:t>1:1</a:t>
            </a:r>
            <a:r>
              <a:rPr lang="ko-KR" altLang="en-US" b="1" dirty="0"/>
              <a:t>대전을 하는 플레이 구현 예정</a:t>
            </a:r>
            <a:r>
              <a:rPr lang="en-US" altLang="ko-KR" b="1" dirty="0"/>
              <a:t>(</a:t>
            </a:r>
            <a:r>
              <a:rPr lang="ko-KR" altLang="en-US" b="1" dirty="0"/>
              <a:t>추가 회의 필요</a:t>
            </a:r>
            <a:r>
              <a:rPr lang="en-US" altLang="ko-KR" b="1" dirty="0"/>
              <a:t>)</a:t>
            </a:r>
            <a:endParaRPr lang="ko-KR" altLang="ko-KR" sz="3200" b="1" dirty="0"/>
          </a:p>
          <a:p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EB56261-0E92-4EA9-91FD-9F090B3AA5D3}"/>
              </a:ext>
            </a:extLst>
          </p:cNvPr>
          <p:cNvSpPr/>
          <p:nvPr/>
        </p:nvSpPr>
        <p:spPr>
          <a:xfrm>
            <a:off x="1953087" y="4101483"/>
            <a:ext cx="257453" cy="2130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D49B20C-CEFE-469D-BD15-C57ABAC6884E}"/>
              </a:ext>
            </a:extLst>
          </p:cNvPr>
          <p:cNvSpPr txBox="1"/>
          <p:nvPr/>
        </p:nvSpPr>
        <p:spPr>
          <a:xfrm>
            <a:off x="1953087" y="4069515"/>
            <a:ext cx="33855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b="1" dirty="0" err="1"/>
              <a:t>튜</a:t>
            </a:r>
            <a:endParaRPr lang="ko-KR" altLang="en-US" sz="1300" b="1" dirty="0"/>
          </a:p>
        </p:txBody>
      </p:sp>
    </p:spTree>
    <p:extLst>
      <p:ext uri="{BB962C8B-B14F-4D97-AF65-F5344CB8AC3E}">
        <p14:creationId xmlns:p14="http://schemas.microsoft.com/office/powerpoint/2010/main" val="3715768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>
            <a:extLst>
              <a:ext uri="{FF2B5EF4-FFF2-40B4-BE49-F238E27FC236}">
                <a16:creationId xmlns:a16="http://schemas.microsoft.com/office/drawing/2014/main" id="{D66FA611-0915-4F4A-BD00-5574FD552DBA}"/>
              </a:ext>
            </a:extLst>
          </p:cNvPr>
          <p:cNvSpPr/>
          <p:nvPr/>
        </p:nvSpPr>
        <p:spPr>
          <a:xfrm>
            <a:off x="279295" y="5597372"/>
            <a:ext cx="7000393" cy="99873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게임플레이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449763" y="798790"/>
            <a:ext cx="1000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</a:t>
            </a:r>
            <a:r>
              <a:rPr lang="ko-KR" altLang="en-US" dirty="0"/>
              <a:t>조작키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22" name="그림 21" descr="C:\Users\woolo_so5omoy\AppData\Local\Microsoft\Windows\INetCache\Content.Word\오큘러스 터치 bbs.ruliweb.jpg">
            <a:extLst>
              <a:ext uri="{FF2B5EF4-FFF2-40B4-BE49-F238E27FC236}">
                <a16:creationId xmlns:a16="http://schemas.microsoft.com/office/drawing/2014/main" id="{A7CA5CD1-F3C6-4BD4-8B53-3007A224829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347" y="1646237"/>
            <a:ext cx="5352239" cy="3635976"/>
          </a:xfrm>
          <a:prstGeom prst="rect">
            <a:avLst/>
          </a:prstGeom>
          <a:ln w="38100" cap="sq">
            <a:solidFill>
              <a:srgbClr val="7030A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E6EEAA85-5065-4670-A58E-B284E5EEDB6D}"/>
              </a:ext>
            </a:extLst>
          </p:cNvPr>
          <p:cNvSpPr txBox="1"/>
          <p:nvPr/>
        </p:nvSpPr>
        <p:spPr>
          <a:xfrm>
            <a:off x="0" y="5829696"/>
            <a:ext cx="71255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ko-KR" altLang="en-US" dirty="0"/>
              <a:t>대부분의 조작은 좌우의 </a:t>
            </a:r>
            <a:r>
              <a:rPr lang="en-US" altLang="ko-KR" dirty="0" err="1"/>
              <a:t>Thumbstick</a:t>
            </a:r>
            <a:r>
              <a:rPr lang="en-US" altLang="ko-KR" dirty="0"/>
              <a:t>(</a:t>
            </a:r>
            <a:r>
              <a:rPr lang="ko-KR" altLang="en-US" dirty="0"/>
              <a:t>게임 패드의 스틱 역할</a:t>
            </a:r>
            <a:r>
              <a:rPr lang="en-US" altLang="ko-KR" dirty="0"/>
              <a:t>)</a:t>
            </a:r>
            <a:r>
              <a:rPr lang="ko-KR" altLang="en-US" dirty="0"/>
              <a:t>과 </a:t>
            </a:r>
            <a:r>
              <a:rPr lang="en-US" altLang="ko-KR" dirty="0"/>
              <a:t>ABXY Button</a:t>
            </a:r>
            <a:r>
              <a:rPr lang="ko-KR" altLang="en-US" dirty="0"/>
              <a:t>으로 이루어진다</a:t>
            </a:r>
            <a:r>
              <a:rPr lang="en-US" altLang="ko-KR" dirty="0"/>
              <a:t>.</a:t>
            </a:r>
          </a:p>
          <a:p>
            <a:pPr lvl="1"/>
            <a:endParaRPr lang="en-US" altLang="ko-KR" dirty="0"/>
          </a:p>
        </p:txBody>
      </p: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4B5B8CD1-D03A-4A67-8E6F-D0FED11EBD8B}"/>
              </a:ext>
            </a:extLst>
          </p:cNvPr>
          <p:cNvSpPr/>
          <p:nvPr/>
        </p:nvSpPr>
        <p:spPr>
          <a:xfrm>
            <a:off x="6800295" y="3284738"/>
            <a:ext cx="1216241" cy="852256"/>
          </a:xfrm>
          <a:prstGeom prst="rightArrow">
            <a:avLst/>
          </a:prstGeom>
          <a:solidFill>
            <a:srgbClr val="00FFF6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967D7513-4A40-489F-8F91-86DFBF03CA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9686" y="2955218"/>
            <a:ext cx="3871314" cy="3797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0574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게임플레이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449763" y="798790"/>
            <a:ext cx="1000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</a:t>
            </a:r>
            <a:r>
              <a:rPr lang="ko-KR" altLang="en-US" dirty="0"/>
              <a:t>조작키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21676AC-934C-4679-8F8A-1CEDD480F6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022" y="1968484"/>
            <a:ext cx="2800741" cy="666843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B662D5EE-814B-4991-9D40-BE05B677F192}"/>
              </a:ext>
            </a:extLst>
          </p:cNvPr>
          <p:cNvSpPr/>
          <p:nvPr/>
        </p:nvSpPr>
        <p:spPr>
          <a:xfrm>
            <a:off x="3449763" y="1968484"/>
            <a:ext cx="6777313" cy="29623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 algn="just">
              <a:lnSpc>
                <a:spcPct val="115000"/>
              </a:lnSpc>
              <a:buClr>
                <a:srgbClr val="000000"/>
              </a:buClr>
              <a:buSzPts val="1100"/>
              <a:buFont typeface="Times New Roman" panose="02020603050405020304" pitchFamily="18" charset="0"/>
              <a:buAutoNum type="alphaUcPeriod"/>
            </a:pPr>
            <a:r>
              <a:rPr lang="ko-KR" altLang="ko-KR" sz="1400" b="1" i="1" kern="100" dirty="0">
                <a:latin typeface="맑은 고딕" panose="020B0503020000020004" pitchFamily="50" charset="-127"/>
                <a:ea typeface="바탕" panose="02030600000101010101" pitchFamily="18" charset="-127"/>
                <a:cs typeface="Times New Roman" panose="02020603050405020304" pitchFamily="18" charset="0"/>
              </a:rPr>
              <a:t>주 컨트롤</a:t>
            </a:r>
            <a:r>
              <a:rPr lang="en-US" altLang="ko-KR" sz="1400" b="1" i="1" kern="100" dirty="0">
                <a:latin typeface="맑은 고딕" panose="020B0503020000020004" pitchFamily="50" charset="-127"/>
                <a:ea typeface="바탕" panose="02030600000101010101" pitchFamily="18" charset="-127"/>
                <a:cs typeface="Times New Roman" panose="02020603050405020304" pitchFamily="18" charset="0"/>
              </a:rPr>
              <a:t>(</a:t>
            </a:r>
            <a:r>
              <a:rPr lang="ko-KR" altLang="ko-KR" sz="1400" b="1" i="1" kern="100" dirty="0">
                <a:latin typeface="맑은 고딕" panose="020B0503020000020004" pitchFamily="50" charset="-127"/>
                <a:ea typeface="바탕" panose="02030600000101010101" pitchFamily="18" charset="-127"/>
                <a:cs typeface="Times New Roman" panose="02020603050405020304" pitchFamily="18" charset="0"/>
              </a:rPr>
              <a:t>오른손잡이 기준</a:t>
            </a:r>
            <a:r>
              <a:rPr lang="en-US" altLang="ko-KR" sz="1400" b="1" i="1" kern="100" dirty="0">
                <a:latin typeface="맑은 고딕" panose="020B0503020000020004" pitchFamily="50" charset="-127"/>
                <a:ea typeface="바탕" panose="02030600000101010101" pitchFamily="18" charset="-127"/>
                <a:cs typeface="Times New Roman" panose="02020603050405020304" pitchFamily="18" charset="0"/>
              </a:rPr>
              <a:t>-</a:t>
            </a:r>
            <a:r>
              <a:rPr lang="ko-KR" altLang="ko-KR" sz="1400" b="1" i="1" kern="100" dirty="0">
                <a:latin typeface="맑은 고딕" panose="020B0503020000020004" pitchFamily="50" charset="-127"/>
                <a:ea typeface="바탕" panose="02030600000101010101" pitchFamily="18" charset="-127"/>
                <a:cs typeface="Times New Roman" panose="02020603050405020304" pitchFamily="18" charset="0"/>
              </a:rPr>
              <a:t>오른손</a:t>
            </a:r>
            <a:r>
              <a:rPr lang="en-US" altLang="ko-KR" sz="1400" b="1" i="1" kern="100" dirty="0">
                <a:latin typeface="맑은 고딕" panose="020B0503020000020004" pitchFamily="50" charset="-127"/>
                <a:ea typeface="바탕" panose="02030600000101010101" pitchFamily="18" charset="-127"/>
                <a:cs typeface="Times New Roman" panose="02020603050405020304" pitchFamily="18" charset="0"/>
              </a:rPr>
              <a:t>)</a:t>
            </a:r>
            <a:endParaRPr lang="ko-KR" altLang="ko-KR" sz="1400" b="1" kern="100" dirty="0">
              <a:latin typeface="맑은 고딕" panose="020B0503020000020004" pitchFamily="50" charset="-127"/>
              <a:ea typeface="바탕" panose="02030600000101010101" pitchFamily="18" charset="-127"/>
              <a:cs typeface="Times New Roman" panose="02020603050405020304" pitchFamily="18" charset="0"/>
            </a:endParaRPr>
          </a:p>
          <a:p>
            <a:pPr algn="just"/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 </a:t>
            </a:r>
            <a:endParaRPr lang="ko-KR" altLang="ko-KR" sz="12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1143000" lvl="2" indent="-228600" algn="just">
              <a:lnSpc>
                <a:spcPct val="115000"/>
              </a:lnSpc>
              <a:buClr>
                <a:srgbClr val="000000"/>
              </a:buClr>
              <a:buSzPts val="1000"/>
              <a:buFont typeface="Times New Roman" panose="02020603050405020304" pitchFamily="18" charset="0"/>
              <a:buAutoNum type="romanLcPeriod"/>
            </a:pPr>
            <a:r>
              <a:rPr lang="en-US" altLang="ko-KR" sz="1200" b="1" kern="100" dirty="0">
                <a:latin typeface="맑은 고딕" panose="020B0503020000020004" pitchFamily="50" charset="-127"/>
                <a:ea typeface="바탕" panose="02030600000101010101" pitchFamily="18" charset="-127"/>
                <a:cs typeface="Times New Roman" panose="02020603050405020304" pitchFamily="18" charset="0"/>
              </a:rPr>
              <a:t>A</a:t>
            </a:r>
            <a:r>
              <a:rPr lang="ko-KR" altLang="ko-KR" sz="1200" b="1" kern="100" dirty="0">
                <a:latin typeface="맑은 고딕" panose="020B0503020000020004" pitchFamily="50" charset="-127"/>
                <a:ea typeface="바탕" panose="02030600000101010101" pitchFamily="18" charset="-127"/>
                <a:cs typeface="Times New Roman" panose="02020603050405020304" pitchFamily="18" charset="0"/>
              </a:rPr>
              <a:t>버튼 </a:t>
            </a:r>
          </a:p>
          <a:p>
            <a:pPr marL="1650365" indent="-304800" algn="just"/>
            <a:r>
              <a:rPr lang="ko-KR" altLang="ko-KR" sz="12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버튼을 누른 시점에서 공격의 시작임을 감지</a:t>
            </a:r>
            <a:r>
              <a:rPr lang="en-US" altLang="ko-KR" sz="12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2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컨트롤러의 위치 </a:t>
            </a:r>
            <a:r>
              <a:rPr lang="ko-KR" altLang="ko-KR" sz="1200" b="1" kern="1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트래킹을</a:t>
            </a:r>
            <a:r>
              <a:rPr lang="ko-KR" altLang="ko-KR" sz="12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체크한다</a:t>
            </a:r>
            <a:r>
              <a:rPr lang="en-US" altLang="ko-KR" sz="12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2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컨트롤러의 이동에 따라 화면에 마법진을 그리고</a:t>
            </a:r>
            <a:r>
              <a:rPr lang="en-US" altLang="ko-KR" sz="12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2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버튼 해지 시 입력 종료를 감지한다</a:t>
            </a:r>
            <a:r>
              <a:rPr lang="en-US" altLang="ko-KR" sz="12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200" b="1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/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  </a:t>
            </a:r>
            <a:endParaRPr lang="ko-KR" altLang="ko-KR" sz="12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1143000" lvl="2" indent="-228600" algn="just">
              <a:lnSpc>
                <a:spcPct val="115000"/>
              </a:lnSpc>
              <a:buClr>
                <a:srgbClr val="000000"/>
              </a:buClr>
              <a:buSzPts val="1000"/>
              <a:buFont typeface="Times New Roman" panose="02020603050405020304" pitchFamily="18" charset="0"/>
              <a:buAutoNum type="romanLcPeriod"/>
            </a:pPr>
            <a:r>
              <a:rPr lang="en-US" altLang="ko-KR" sz="1200" b="1" kern="100" dirty="0">
                <a:latin typeface="맑은 고딕" panose="020B0503020000020004" pitchFamily="50" charset="-127"/>
                <a:ea typeface="바탕" panose="02030600000101010101" pitchFamily="18" charset="-127"/>
                <a:cs typeface="Times New Roman" panose="02020603050405020304" pitchFamily="18" charset="0"/>
              </a:rPr>
              <a:t>Trigger</a:t>
            </a:r>
            <a:endParaRPr lang="ko-KR" altLang="ko-KR" sz="1200" b="1" kern="100" dirty="0">
              <a:latin typeface="맑은 고딕" panose="020B0503020000020004" pitchFamily="50" charset="-127"/>
              <a:ea typeface="바탕" panose="02030600000101010101" pitchFamily="18" charset="-127"/>
              <a:cs typeface="Times New Roman" panose="02020603050405020304" pitchFamily="18" charset="0"/>
            </a:endParaRPr>
          </a:p>
          <a:p>
            <a:pPr marL="1524000" algn="just"/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타겟을 변경한다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시야내의 다른 오브젝트들을 가까운 거리순으로 체크 타겟을 변경한다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2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1524000" algn="just"/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*</a:t>
            </a: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타겟이 있을 경우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첫 버튼은 자신과 가장 가까운 오브젝트로 타겟이 향하고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이후로는 타겟 오브젝트보다 먼 오브젝트를 체크한다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.(</a:t>
            </a: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타겟 중복을 방지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)</a:t>
            </a:r>
            <a:endParaRPr lang="ko-KR" altLang="ko-KR" sz="12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1524000" algn="just"/>
            <a:r>
              <a:rPr lang="en-US" altLang="ko-KR" sz="9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  </a:t>
            </a:r>
            <a:endParaRPr lang="ko-KR" altLang="ko-KR" sz="12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vl="1" algn="just">
              <a:lnSpc>
                <a:spcPct val="115000"/>
              </a:lnSpc>
              <a:buClr>
                <a:srgbClr val="000000"/>
              </a:buClr>
              <a:buSzPts val="1100"/>
            </a:pPr>
            <a:endParaRPr lang="ko-KR" altLang="ko-KR" sz="1200" b="1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065D4536-C828-48A1-A754-1DA0DEB56E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3765" y="3135248"/>
            <a:ext cx="3918335" cy="3301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1795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게임플레이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449763" y="798790"/>
            <a:ext cx="1000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</a:t>
            </a:r>
            <a:r>
              <a:rPr lang="ko-KR" altLang="en-US" dirty="0"/>
              <a:t>조작키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21676AC-934C-4679-8F8A-1CEDD480F6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022" y="1968484"/>
            <a:ext cx="2800741" cy="66684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A853196-5E9F-409F-9518-D5EA3C9782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598" y="3123247"/>
            <a:ext cx="3898635" cy="3472625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1C93DD8E-5C47-49F0-A0C7-94994F760535}"/>
              </a:ext>
            </a:extLst>
          </p:cNvPr>
          <p:cNvSpPr/>
          <p:nvPr/>
        </p:nvSpPr>
        <p:spPr>
          <a:xfrm>
            <a:off x="3449763" y="1782052"/>
            <a:ext cx="6862438" cy="45981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524000" algn="just"/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  </a:t>
            </a:r>
            <a:endParaRPr lang="ko-KR" altLang="ko-KR" sz="12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15000"/>
              </a:lnSpc>
              <a:buClr>
                <a:srgbClr val="000000"/>
              </a:buClr>
              <a:buSzPts val="1100"/>
              <a:buFont typeface="Times New Roman" panose="02020603050405020304" pitchFamily="18" charset="0"/>
              <a:buAutoNum type="alphaUcPeriod"/>
            </a:pPr>
            <a:r>
              <a:rPr lang="ko-KR" altLang="ko-KR" sz="1400" b="1" i="1" kern="100" dirty="0">
                <a:latin typeface="맑은 고딕" panose="020B0503020000020004" pitchFamily="50" charset="-127"/>
                <a:ea typeface="바탕" panose="02030600000101010101" pitchFamily="18" charset="-127"/>
                <a:cs typeface="Times New Roman" panose="02020603050405020304" pitchFamily="18" charset="0"/>
              </a:rPr>
              <a:t>보조 컨트롤</a:t>
            </a:r>
            <a:r>
              <a:rPr lang="en-US" altLang="ko-KR" sz="1400" b="1" i="1" kern="100" dirty="0">
                <a:latin typeface="맑은 고딕" panose="020B0503020000020004" pitchFamily="50" charset="-127"/>
                <a:ea typeface="바탕" panose="02030600000101010101" pitchFamily="18" charset="-127"/>
                <a:cs typeface="Times New Roman" panose="02020603050405020304" pitchFamily="18" charset="0"/>
              </a:rPr>
              <a:t>(</a:t>
            </a:r>
            <a:r>
              <a:rPr lang="ko-KR" altLang="ko-KR" sz="1400" b="1" i="1" kern="100" dirty="0">
                <a:latin typeface="맑은 고딕" panose="020B0503020000020004" pitchFamily="50" charset="-127"/>
                <a:ea typeface="바탕" panose="02030600000101010101" pitchFamily="18" charset="-127"/>
                <a:cs typeface="Times New Roman" panose="02020603050405020304" pitchFamily="18" charset="0"/>
              </a:rPr>
              <a:t>오른손잡이 기준</a:t>
            </a:r>
            <a:r>
              <a:rPr lang="en-US" altLang="ko-KR" sz="1400" b="1" i="1" kern="100" dirty="0">
                <a:latin typeface="맑은 고딕" panose="020B0503020000020004" pitchFamily="50" charset="-127"/>
                <a:ea typeface="바탕" panose="02030600000101010101" pitchFamily="18" charset="-127"/>
                <a:cs typeface="Times New Roman" panose="02020603050405020304" pitchFamily="18" charset="0"/>
              </a:rPr>
              <a:t>-</a:t>
            </a:r>
            <a:r>
              <a:rPr lang="ko-KR" altLang="ko-KR" sz="1400" b="1" i="1" kern="100" dirty="0">
                <a:latin typeface="맑은 고딕" panose="020B0503020000020004" pitchFamily="50" charset="-127"/>
                <a:ea typeface="바탕" panose="02030600000101010101" pitchFamily="18" charset="-127"/>
                <a:cs typeface="Times New Roman" panose="02020603050405020304" pitchFamily="18" charset="0"/>
              </a:rPr>
              <a:t>왼손</a:t>
            </a:r>
            <a:r>
              <a:rPr lang="en-US" altLang="ko-KR" sz="1400" b="1" i="1" kern="100" dirty="0">
                <a:latin typeface="맑은 고딕" panose="020B0503020000020004" pitchFamily="50" charset="-127"/>
                <a:ea typeface="바탕" panose="02030600000101010101" pitchFamily="18" charset="-127"/>
                <a:cs typeface="Times New Roman" panose="02020603050405020304" pitchFamily="18" charset="0"/>
              </a:rPr>
              <a:t>)</a:t>
            </a:r>
            <a:endParaRPr lang="ko-KR" altLang="ko-KR" sz="1400" b="1" kern="100" dirty="0">
              <a:latin typeface="맑은 고딕" panose="020B0503020000020004" pitchFamily="50" charset="-127"/>
              <a:ea typeface="바탕" panose="02030600000101010101" pitchFamily="18" charset="-127"/>
              <a:cs typeface="Times New Roman" panose="02020603050405020304" pitchFamily="18" charset="0"/>
            </a:endParaRPr>
          </a:p>
          <a:p>
            <a:pPr algn="just"/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 </a:t>
            </a:r>
            <a:endParaRPr lang="ko-KR" altLang="ko-KR" sz="12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1143000" lvl="2" indent="-228600" algn="just">
              <a:lnSpc>
                <a:spcPct val="115000"/>
              </a:lnSpc>
              <a:buClr>
                <a:srgbClr val="000000"/>
              </a:buClr>
              <a:buSzPts val="1000"/>
              <a:buFont typeface="Times New Roman" panose="02020603050405020304" pitchFamily="18" charset="0"/>
              <a:buAutoNum type="romanLcPeriod"/>
            </a:pPr>
            <a:r>
              <a:rPr lang="en-US" altLang="ko-KR" sz="1200" b="1" kern="100" dirty="0">
                <a:latin typeface="맑은 고딕" panose="020B0503020000020004" pitchFamily="50" charset="-127"/>
                <a:ea typeface="바탕" panose="02030600000101010101" pitchFamily="18" charset="-127"/>
                <a:cs typeface="Times New Roman" panose="02020603050405020304" pitchFamily="18" charset="0"/>
              </a:rPr>
              <a:t>X</a:t>
            </a:r>
            <a:r>
              <a:rPr lang="ko-KR" altLang="ko-KR" sz="1200" b="1" kern="100" dirty="0">
                <a:latin typeface="맑은 고딕" panose="020B0503020000020004" pitchFamily="50" charset="-127"/>
                <a:ea typeface="바탕" panose="02030600000101010101" pitchFamily="18" charset="-127"/>
                <a:cs typeface="Times New Roman" panose="02020603050405020304" pitchFamily="18" charset="0"/>
              </a:rPr>
              <a:t>버튼</a:t>
            </a:r>
          </a:p>
          <a:p>
            <a:pPr marL="1524000" algn="just"/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버튼을 누른 시점에서 오브젝트 속성변화임을 감지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컨트롤러의 위치 </a:t>
            </a:r>
            <a:r>
              <a:rPr lang="ko-KR" altLang="ko-KR" sz="1200" kern="1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트래킹을</a:t>
            </a: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체크한다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컨트롤러의 좌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</a:t>
            </a: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우 이동에 따라 해당 속성으로 변경한다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버튼 해지 시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선택된 속성을 화면에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1.5</a:t>
            </a: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초간 등장했다 사라지는 애니메이션을 취한다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.(</a:t>
            </a:r>
            <a:r>
              <a:rPr lang="ko-KR" altLang="ko-KR" sz="1200" kern="1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알파값</a:t>
            </a: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적용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)</a:t>
            </a:r>
            <a:endParaRPr lang="ko-KR" altLang="ko-KR" sz="12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1524000" algn="just"/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 </a:t>
            </a:r>
            <a:endParaRPr lang="ko-KR" altLang="ko-KR" sz="12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1143000" lvl="2" indent="-228600" algn="just">
              <a:lnSpc>
                <a:spcPct val="115000"/>
              </a:lnSpc>
              <a:buClr>
                <a:srgbClr val="000000"/>
              </a:buClr>
              <a:buSzPts val="1000"/>
              <a:buFont typeface="Times New Roman" panose="02020603050405020304" pitchFamily="18" charset="0"/>
              <a:buAutoNum type="romanLcPeriod"/>
            </a:pPr>
            <a:r>
              <a:rPr lang="en-US" altLang="ko-KR" sz="1200" b="1" kern="100" dirty="0">
                <a:latin typeface="맑은 고딕" panose="020B0503020000020004" pitchFamily="50" charset="-127"/>
                <a:ea typeface="바탕" panose="02030600000101010101" pitchFamily="18" charset="-127"/>
                <a:cs typeface="Times New Roman" panose="02020603050405020304" pitchFamily="18" charset="0"/>
              </a:rPr>
              <a:t>Trigger</a:t>
            </a:r>
            <a:endParaRPr lang="ko-KR" altLang="ko-KR" sz="1200" b="1" kern="100" dirty="0">
              <a:latin typeface="맑은 고딕" panose="020B0503020000020004" pitchFamily="50" charset="-127"/>
              <a:ea typeface="바탕" panose="02030600000101010101" pitchFamily="18" charset="-127"/>
              <a:cs typeface="Times New Roman" panose="02020603050405020304" pitchFamily="18" charset="0"/>
            </a:endParaRPr>
          </a:p>
          <a:p>
            <a:pPr marL="1524000" algn="just"/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전투모드를 공격 대응 모드나 타겟 추적 모드로 변경시킨다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2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1524000" algn="just"/>
            <a:r>
              <a:rPr lang="ko-KR" altLang="ko-KR" sz="13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공격 대응 모드</a:t>
            </a:r>
            <a:r>
              <a:rPr lang="en-US" altLang="ko-KR" sz="13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: </a:t>
            </a:r>
            <a:r>
              <a:rPr lang="ko-KR" altLang="ko-KR" sz="13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마법 공격의 타겟이 현재 플레이어를 향한 공격을 우선으로 판단</a:t>
            </a:r>
            <a:r>
              <a:rPr lang="en-US" altLang="ko-KR" sz="13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3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해당 공격을 맞받아쳐 상쇄시키는 모드</a:t>
            </a:r>
            <a:r>
              <a:rPr lang="en-US" altLang="ko-KR" sz="13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3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동일 수준 이상의 스킬을 발동시켜야 상쇄되며</a:t>
            </a:r>
            <a:r>
              <a:rPr lang="en-US" altLang="ko-KR" sz="13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3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플레이어를 향한 공격이 없을 시 타겟을 목표물로 하여 마법 스킬 발동한다</a:t>
            </a:r>
            <a:r>
              <a:rPr lang="en-US" altLang="ko-KR" sz="13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3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1524000" algn="just"/>
            <a:r>
              <a:rPr lang="ko-KR" altLang="ko-KR" sz="13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타겟 추적모드</a:t>
            </a:r>
            <a:r>
              <a:rPr lang="en-US" altLang="ko-KR" sz="13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: </a:t>
            </a:r>
            <a:r>
              <a:rPr lang="ko-KR" altLang="ko-KR" sz="13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플레이어를 향한 공격을 무시하고</a:t>
            </a:r>
            <a:r>
              <a:rPr lang="en-US" altLang="ko-KR" sz="13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3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선택된 타겟을 목표물로 하여 마법 스킬을 발동한다</a:t>
            </a:r>
            <a:r>
              <a:rPr lang="en-US" altLang="ko-KR" sz="13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3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1524000" algn="just"/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 </a:t>
            </a:r>
            <a:endParaRPr lang="ko-KR" altLang="ko-KR" sz="12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1143000" lvl="2" indent="-228600" algn="just">
              <a:lnSpc>
                <a:spcPct val="115000"/>
              </a:lnSpc>
              <a:buClr>
                <a:srgbClr val="000000"/>
              </a:buClr>
              <a:buSzPts val="1000"/>
              <a:buFont typeface="Times New Roman" panose="02020603050405020304" pitchFamily="18" charset="0"/>
              <a:buAutoNum type="romanLcPeriod"/>
            </a:pPr>
            <a:r>
              <a:rPr lang="en-US" altLang="ko-KR" sz="1200" b="1" kern="100" dirty="0">
                <a:latin typeface="맑은 고딕" panose="020B0503020000020004" pitchFamily="50" charset="-127"/>
                <a:ea typeface="바탕" panose="02030600000101010101" pitchFamily="18" charset="-127"/>
                <a:cs typeface="Times New Roman" panose="02020603050405020304" pitchFamily="18" charset="0"/>
              </a:rPr>
              <a:t>MENU[</a:t>
            </a:r>
            <a:r>
              <a:rPr lang="ko-KR" altLang="ko-KR" sz="1200" b="1" kern="100" dirty="0">
                <a:latin typeface="맑은 고딕" panose="020B0503020000020004" pitchFamily="50" charset="-127"/>
                <a:ea typeface="바탕" panose="02030600000101010101" pitchFamily="18" charset="-127"/>
                <a:cs typeface="Times New Roman" panose="02020603050405020304" pitchFamily="18" charset="0"/>
              </a:rPr>
              <a:t>컨트롤러 설정에 따라 바뀌지 않음</a:t>
            </a:r>
            <a:r>
              <a:rPr lang="en-US" altLang="ko-KR" sz="1200" b="1" kern="100" dirty="0">
                <a:latin typeface="맑은 고딕" panose="020B0503020000020004" pitchFamily="50" charset="-127"/>
                <a:ea typeface="바탕" panose="02030600000101010101" pitchFamily="18" charset="-127"/>
                <a:cs typeface="Times New Roman" panose="02020603050405020304" pitchFamily="18" charset="0"/>
              </a:rPr>
              <a:t>(</a:t>
            </a:r>
            <a:r>
              <a:rPr lang="ko-KR" altLang="ko-KR" sz="1200" b="1" kern="100" dirty="0">
                <a:latin typeface="맑은 고딕" panose="020B0503020000020004" pitchFamily="50" charset="-127"/>
                <a:ea typeface="바탕" panose="02030600000101010101" pitchFamily="18" charset="-127"/>
                <a:cs typeface="Times New Roman" panose="02020603050405020304" pitchFamily="18" charset="0"/>
              </a:rPr>
              <a:t>항상 왼손 컨트롤러</a:t>
            </a:r>
            <a:r>
              <a:rPr lang="en-US" altLang="ko-KR" sz="1200" b="1" kern="100" dirty="0">
                <a:latin typeface="맑은 고딕" panose="020B0503020000020004" pitchFamily="50" charset="-127"/>
                <a:ea typeface="바탕" panose="02030600000101010101" pitchFamily="18" charset="-127"/>
                <a:cs typeface="Times New Roman" panose="02020603050405020304" pitchFamily="18" charset="0"/>
              </a:rPr>
              <a:t>)]</a:t>
            </a:r>
            <a:endParaRPr lang="ko-KR" altLang="ko-KR" sz="1200" b="1" kern="100" dirty="0">
              <a:latin typeface="맑은 고딕" panose="020B0503020000020004" pitchFamily="50" charset="-127"/>
              <a:ea typeface="바탕" panose="02030600000101010101" pitchFamily="18" charset="-127"/>
              <a:cs typeface="Times New Roman" panose="02020603050405020304" pitchFamily="18" charset="0"/>
            </a:endParaRPr>
          </a:p>
          <a:p>
            <a:pPr marL="1524000" algn="just"/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sub</a:t>
            </a: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설정을 활성화시키며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게임이 일시정지 상태가 된다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2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1524000" algn="just"/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 </a:t>
            </a:r>
            <a:endParaRPr lang="ko-KR" altLang="ko-KR" sz="12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1143000" lvl="2" indent="-228600" algn="just">
              <a:lnSpc>
                <a:spcPct val="115000"/>
              </a:lnSpc>
              <a:buClr>
                <a:srgbClr val="000000"/>
              </a:buClr>
              <a:buSzPts val="1000"/>
              <a:buFont typeface="Times New Roman" panose="02020603050405020304" pitchFamily="18" charset="0"/>
              <a:buAutoNum type="romanLcPeriod"/>
            </a:pPr>
            <a:r>
              <a:rPr lang="en-US" altLang="ko-KR" sz="1200" b="1" kern="100" dirty="0" err="1">
                <a:latin typeface="맑은 고딕" panose="020B0503020000020004" pitchFamily="50" charset="-127"/>
                <a:ea typeface="바탕" panose="02030600000101010101" pitchFamily="18" charset="-127"/>
                <a:cs typeface="Times New Roman" panose="02020603050405020304" pitchFamily="18" charset="0"/>
              </a:rPr>
              <a:t>Thumbstick</a:t>
            </a:r>
            <a:r>
              <a:rPr lang="en-US" altLang="ko-KR" sz="1200" b="1" kern="100" dirty="0">
                <a:latin typeface="맑은 고딕" panose="020B0503020000020004" pitchFamily="50" charset="-127"/>
                <a:ea typeface="바탕" panose="02030600000101010101" pitchFamily="18" charset="-127"/>
                <a:cs typeface="Times New Roman" panose="02020603050405020304" pitchFamily="18" charset="0"/>
              </a:rPr>
              <a:t> </a:t>
            </a:r>
            <a:endParaRPr lang="ko-KR" altLang="ko-KR" sz="1200" b="1" kern="100" dirty="0">
              <a:latin typeface="맑은 고딕" panose="020B0503020000020004" pitchFamily="50" charset="-127"/>
              <a:ea typeface="바탕" panose="02030600000101010101" pitchFamily="18" charset="-127"/>
              <a:cs typeface="Times New Roman" panose="02020603050405020304" pitchFamily="18" charset="0"/>
            </a:endParaRPr>
          </a:p>
          <a:p>
            <a:pPr marL="1040765" indent="-304800" algn="just">
              <a:lnSpc>
                <a:spcPct val="115000"/>
              </a:lnSpc>
            </a:pPr>
            <a:r>
              <a:rPr lang="en-US" altLang="ko-KR" sz="12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	</a:t>
            </a:r>
            <a:r>
              <a:rPr lang="ko-KR" altLang="ko-KR" sz="12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플레이어가 해당 방향으로 이동한다</a:t>
            </a:r>
            <a:r>
              <a:rPr lang="en-US" altLang="ko-KR" sz="12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200" b="1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44919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직사각형 31">
            <a:extLst>
              <a:ext uri="{FF2B5EF4-FFF2-40B4-BE49-F238E27FC236}">
                <a16:creationId xmlns:a16="http://schemas.microsoft.com/office/drawing/2014/main" id="{2BFE7030-52E7-48AF-B8EB-ED30512EF793}"/>
              </a:ext>
            </a:extLst>
          </p:cNvPr>
          <p:cNvSpPr/>
          <p:nvPr/>
        </p:nvSpPr>
        <p:spPr>
          <a:xfrm>
            <a:off x="6163152" y="5023591"/>
            <a:ext cx="3046027" cy="635854"/>
          </a:xfrm>
          <a:prstGeom prst="rect">
            <a:avLst/>
          </a:prstGeom>
          <a:solidFill>
            <a:schemeClr val="bg1"/>
          </a:solidFill>
          <a:ln>
            <a:solidFill>
              <a:srgbClr val="9765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14350" y="320675"/>
            <a:ext cx="10515600" cy="1325563"/>
          </a:xfrm>
        </p:spPr>
        <p:txBody>
          <a:bodyPr/>
          <a:lstStyle/>
          <a:p>
            <a:r>
              <a:rPr lang="ko-KR" altLang="en-US" dirty="0"/>
              <a:t>게임플레이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449763" y="798790"/>
            <a:ext cx="1284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</a:t>
            </a:r>
            <a:r>
              <a:rPr lang="ko-KR" altLang="en-US" dirty="0"/>
              <a:t>전투 방식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EF5103F-FE1A-4B45-835D-C2D0B60FB5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6180" y="1524000"/>
            <a:ext cx="4891596" cy="3261064"/>
          </a:xfrm>
          <a:prstGeom prst="rect">
            <a:avLst/>
          </a:prstGeom>
        </p:spPr>
      </p:pic>
      <p:sp>
        <p:nvSpPr>
          <p:cNvPr id="25" name="모서리가 둥근 직사각형 27">
            <a:extLst>
              <a:ext uri="{FF2B5EF4-FFF2-40B4-BE49-F238E27FC236}">
                <a16:creationId xmlns:a16="http://schemas.microsoft.com/office/drawing/2014/main" id="{54A02CC4-802B-4258-8A16-D3BE5094C9C9}"/>
              </a:ext>
            </a:extLst>
          </p:cNvPr>
          <p:cNvSpPr/>
          <p:nvPr/>
        </p:nvSpPr>
        <p:spPr>
          <a:xfrm>
            <a:off x="3054623" y="4985022"/>
            <a:ext cx="1679466" cy="674423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마법진</a:t>
            </a:r>
            <a:r>
              <a:rPr lang="ko-KR" altLang="en-US" dirty="0"/>
              <a:t> 형성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EC62595-6F8E-437F-9C2D-77733482AA8B}"/>
              </a:ext>
            </a:extLst>
          </p:cNvPr>
          <p:cNvSpPr txBox="1"/>
          <p:nvPr/>
        </p:nvSpPr>
        <p:spPr>
          <a:xfrm>
            <a:off x="6163152" y="5146387"/>
            <a:ext cx="3046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전체 문양 등장 후</a:t>
            </a:r>
            <a:r>
              <a:rPr lang="en-US" altLang="ko-KR" dirty="0"/>
              <a:t>, </a:t>
            </a:r>
            <a:r>
              <a:rPr lang="ko-KR" altLang="en-US" dirty="0"/>
              <a:t>마법 발동</a:t>
            </a:r>
            <a:endParaRPr lang="en-US" altLang="ko-KR" dirty="0"/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BCF361B7-0F06-42D1-B62E-BC653AF59418}"/>
              </a:ext>
            </a:extLst>
          </p:cNvPr>
          <p:cNvCxnSpPr>
            <a:cxnSpLocks/>
          </p:cNvCxnSpPr>
          <p:nvPr/>
        </p:nvCxnSpPr>
        <p:spPr>
          <a:xfrm flipV="1">
            <a:off x="4734089" y="5361830"/>
            <a:ext cx="1267699" cy="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42887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717362" y="2895624"/>
            <a:ext cx="4787873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한컴 쿨재즈 L" panose="02020603020101020101" pitchFamily="18" charset="-127"/>
                <a:ea typeface="한컴 쿨재즈 L" panose="02020603020101020101" pitchFamily="18" charset="-127"/>
              </a:rPr>
              <a:t>1. </a:t>
            </a:r>
            <a:r>
              <a:rPr lang="ko-KR" altLang="en-US" sz="3200" dirty="0">
                <a:latin typeface="한컴 쿨재즈 L" panose="02020603020101020101" pitchFamily="18" charset="-127"/>
                <a:ea typeface="한컴 쿨재즈 L" panose="02020603020101020101" pitchFamily="18" charset="-127"/>
              </a:rPr>
              <a:t>연구 목적</a:t>
            </a:r>
            <a:endParaRPr lang="en-US" altLang="ko-KR" sz="3200" dirty="0">
              <a:latin typeface="한컴 쿨재즈 L" panose="02020603020101020101" pitchFamily="18" charset="-127"/>
              <a:ea typeface="한컴 쿨재즈 L" panose="02020603020101020101" pitchFamily="18" charset="-127"/>
            </a:endParaRPr>
          </a:p>
          <a:p>
            <a:r>
              <a:rPr lang="en-US" altLang="ko-KR" sz="3200" dirty="0">
                <a:latin typeface="한컴 쿨재즈 L" panose="02020603020101020101" pitchFamily="18" charset="-127"/>
                <a:ea typeface="한컴 쿨재즈 L" panose="02020603020101020101" pitchFamily="18" charset="-127"/>
              </a:rPr>
              <a:t>2. </a:t>
            </a:r>
            <a:r>
              <a:rPr lang="ko-KR" altLang="en-US" sz="3200" dirty="0">
                <a:latin typeface="한컴 쿨재즈 L" panose="02020603020101020101" pitchFamily="18" charset="-127"/>
                <a:ea typeface="한컴 쿨재즈 L" panose="02020603020101020101" pitchFamily="18" charset="-127"/>
              </a:rPr>
              <a:t>개요</a:t>
            </a:r>
            <a:endParaRPr lang="en-US" altLang="ko-KR" sz="3200" dirty="0">
              <a:latin typeface="한컴 쿨재즈 L" panose="02020603020101020101" pitchFamily="18" charset="-127"/>
              <a:ea typeface="한컴 쿨재즈 L" panose="02020603020101020101" pitchFamily="18" charset="-127"/>
            </a:endParaRPr>
          </a:p>
          <a:p>
            <a:r>
              <a:rPr lang="en-US" altLang="ko-KR" sz="3200" dirty="0">
                <a:latin typeface="한컴 쿨재즈 L" panose="02020603020101020101" pitchFamily="18" charset="-127"/>
                <a:ea typeface="한컴 쿨재즈 L" panose="02020603020101020101" pitchFamily="18" charset="-127"/>
              </a:rPr>
              <a:t>3. </a:t>
            </a:r>
            <a:r>
              <a:rPr lang="ko-KR" altLang="en-US" sz="3200" dirty="0">
                <a:latin typeface="한컴 쿨재즈 L" panose="02020603020101020101" pitchFamily="18" charset="-127"/>
                <a:ea typeface="한컴 쿨재즈 L" panose="02020603020101020101" pitchFamily="18" charset="-127"/>
              </a:rPr>
              <a:t>게임소개</a:t>
            </a:r>
            <a:endParaRPr lang="en-US" altLang="ko-KR" sz="3200" dirty="0">
              <a:latin typeface="한컴 쿨재즈 L" panose="02020603020101020101" pitchFamily="18" charset="-127"/>
              <a:ea typeface="한컴 쿨재즈 L" panose="02020603020101020101" pitchFamily="18" charset="-127"/>
            </a:endParaRPr>
          </a:p>
          <a:p>
            <a:r>
              <a:rPr lang="en-US" altLang="ko-KR" sz="3200" dirty="0">
                <a:latin typeface="한컴 쿨재즈 L" panose="02020603020101020101" pitchFamily="18" charset="-127"/>
                <a:ea typeface="한컴 쿨재즈 L" panose="02020603020101020101" pitchFamily="18" charset="-127"/>
              </a:rPr>
              <a:t>4. </a:t>
            </a:r>
            <a:r>
              <a:rPr lang="ko-KR" altLang="en-US" sz="3200" dirty="0">
                <a:latin typeface="한컴 쿨재즈 L" panose="02020603020101020101" pitchFamily="18" charset="-127"/>
                <a:ea typeface="한컴 쿨재즈 L" panose="02020603020101020101" pitchFamily="18" charset="-127"/>
              </a:rPr>
              <a:t>게임 플레이</a:t>
            </a:r>
            <a:endParaRPr lang="en-US" altLang="ko-KR" sz="3200" dirty="0">
              <a:latin typeface="한컴 쿨재즈 L" panose="02020603020101020101" pitchFamily="18" charset="-127"/>
              <a:ea typeface="한컴 쿨재즈 L" panose="02020603020101020101" pitchFamily="18" charset="-127"/>
            </a:endParaRPr>
          </a:p>
          <a:p>
            <a:r>
              <a:rPr lang="en-US" altLang="ko-KR" sz="3200" dirty="0">
                <a:latin typeface="한컴 쿨재즈 L" panose="02020603020101020101" pitchFamily="18" charset="-127"/>
                <a:ea typeface="한컴 쿨재즈 L" panose="02020603020101020101" pitchFamily="18" charset="-127"/>
              </a:rPr>
              <a:t>5. </a:t>
            </a:r>
            <a:r>
              <a:rPr lang="ko-KR" altLang="en-US" sz="3200" dirty="0">
                <a:latin typeface="한컴 쿨재즈 L" panose="02020603020101020101" pitchFamily="18" charset="-127"/>
                <a:ea typeface="한컴 쿨재즈 L" panose="02020603020101020101" pitchFamily="18" charset="-127"/>
              </a:rPr>
              <a:t>게임 특징</a:t>
            </a:r>
            <a:endParaRPr lang="en-US" altLang="ko-KR" sz="3200" dirty="0">
              <a:latin typeface="한컴 쿨재즈 L" panose="02020603020101020101" pitchFamily="18" charset="-127"/>
              <a:ea typeface="한컴 쿨재즈 L" panose="02020603020101020101" pitchFamily="18" charset="-127"/>
            </a:endParaRPr>
          </a:p>
          <a:p>
            <a:r>
              <a:rPr lang="en-US" altLang="ko-KR" sz="3200" dirty="0">
                <a:latin typeface="한컴 쿨재즈 L" panose="02020603020101020101" pitchFamily="18" charset="-127"/>
                <a:ea typeface="한컴 쿨재즈 L" panose="02020603020101020101" pitchFamily="18" charset="-127"/>
              </a:rPr>
              <a:t>6. </a:t>
            </a:r>
            <a:r>
              <a:rPr lang="ko-KR" altLang="en-US" sz="3200">
                <a:latin typeface="한컴 쿨재즈 L" panose="02020603020101020101" pitchFamily="18" charset="-127"/>
                <a:ea typeface="한컴 쿨재즈 L" panose="02020603020101020101" pitchFamily="18" charset="-127"/>
              </a:rPr>
              <a:t>진행 일정</a:t>
            </a:r>
            <a:endParaRPr lang="en-US" altLang="ko-KR" sz="3200" dirty="0">
              <a:latin typeface="한컴 쿨재즈 L" panose="02020603020101020101" pitchFamily="18" charset="-127"/>
              <a:ea typeface="한컴 쿨재즈 L" panose="02020603020101020101" pitchFamily="18" charset="-127"/>
            </a:endParaRPr>
          </a:p>
          <a:p>
            <a:r>
              <a:rPr lang="en-US" altLang="ko-KR" sz="3200" dirty="0">
                <a:latin typeface="한컴 쿨재즈 L" panose="02020603020101020101" pitchFamily="18" charset="-127"/>
                <a:ea typeface="한컴 쿨재즈 L" panose="02020603020101020101" pitchFamily="18" charset="-127"/>
              </a:rPr>
              <a:t>7. </a:t>
            </a:r>
            <a:r>
              <a:rPr lang="ko-KR" altLang="en-US" sz="3200" dirty="0">
                <a:latin typeface="한컴 쿨재즈 L" panose="02020603020101020101" pitchFamily="18" charset="-127"/>
                <a:ea typeface="한컴 쿨재즈 L" panose="02020603020101020101" pitchFamily="18" charset="-127"/>
              </a:rPr>
              <a:t>참고문헌</a:t>
            </a:r>
            <a:endParaRPr lang="en-US" altLang="ko-KR" sz="3200" dirty="0">
              <a:latin typeface="한컴 쿨재즈 L" panose="02020603020101020101" pitchFamily="18" charset="-127"/>
              <a:ea typeface="한컴 쿨재즈 L" panose="02020603020101020101" pitchFamily="18" charset="-127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652931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14350" y="320675"/>
            <a:ext cx="10515600" cy="1325563"/>
          </a:xfrm>
        </p:spPr>
        <p:txBody>
          <a:bodyPr/>
          <a:lstStyle/>
          <a:p>
            <a:r>
              <a:rPr lang="ko-KR" altLang="en-US" dirty="0"/>
              <a:t>게임플레이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449763" y="798790"/>
            <a:ext cx="1284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</a:t>
            </a:r>
            <a:r>
              <a:rPr lang="ko-KR" altLang="en-US" dirty="0"/>
              <a:t>전투 방식</a:t>
            </a:r>
            <a:r>
              <a:rPr lang="en-US" altLang="ko-KR" dirty="0"/>
              <a:t> </a:t>
            </a:r>
            <a:endParaRPr lang="ko-KR" altLang="en-US" dirty="0"/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E87DA84C-D72D-4395-9736-31D2534C0B2A}"/>
              </a:ext>
            </a:extLst>
          </p:cNvPr>
          <p:cNvGrpSpPr/>
          <p:nvPr/>
        </p:nvGrpSpPr>
        <p:grpSpPr>
          <a:xfrm>
            <a:off x="170687" y="1475804"/>
            <a:ext cx="6260019" cy="6260019"/>
            <a:chOff x="-6669" y="822960"/>
            <a:chExt cx="6912864" cy="6912864"/>
          </a:xfrm>
        </p:grpSpPr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7E4BA908-4354-42BF-9A61-08F07D74C2C8}"/>
                </a:ext>
              </a:extLst>
            </p:cNvPr>
            <p:cNvSpPr/>
            <p:nvPr/>
          </p:nvSpPr>
          <p:spPr>
            <a:xfrm>
              <a:off x="-6669" y="822960"/>
              <a:ext cx="6912864" cy="6912864"/>
            </a:xfrm>
            <a:prstGeom prst="ellipse">
              <a:avLst/>
            </a:prstGeom>
            <a:noFill/>
            <a:ln w="76200"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DE6D798F-630B-48DB-B3B7-C185C2A74D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2458" y="2467396"/>
              <a:ext cx="812288" cy="903813"/>
            </a:xfrm>
            <a:prstGeom prst="rect">
              <a:avLst/>
            </a:prstGeom>
          </p:spPr>
        </p:pic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44F42445-7B2C-4877-BB57-15C04A002057}"/>
                </a:ext>
              </a:extLst>
            </p:cNvPr>
            <p:cNvSpPr/>
            <p:nvPr/>
          </p:nvSpPr>
          <p:spPr>
            <a:xfrm>
              <a:off x="976541" y="2059827"/>
              <a:ext cx="4956469" cy="4793942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6A5B7621-9DD8-4558-8F4C-AB26E75709A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94724" y="3454761"/>
              <a:ext cx="1460024" cy="2212428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956DA466-8B40-451F-BA14-55B0D2096EB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67377" y="1620029"/>
              <a:ext cx="812288" cy="903813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C65064BD-614D-4B69-BB50-0160E7FE3F3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88580" y="1246323"/>
              <a:ext cx="812288" cy="903813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944A612F-1CEE-4AB2-B2A0-146231696D3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54775" y="1168122"/>
              <a:ext cx="812288" cy="903813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E7AA3ACC-1F33-46E4-9382-C6E88CB232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74828" y="1403963"/>
              <a:ext cx="812288" cy="903813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2C641626-D7DB-469A-9C56-4FA4FD58E8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13126" y="3384901"/>
              <a:ext cx="812288" cy="903813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231BCCCE-780C-463D-8117-5FCC7B98D44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174" y="4208675"/>
              <a:ext cx="812288" cy="903813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ED4C38E4-34C7-49EC-8C7F-B593F9BE74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3521" y="5667189"/>
              <a:ext cx="812288" cy="903813"/>
            </a:xfrm>
            <a:prstGeom prst="rect">
              <a:avLst/>
            </a:prstGeom>
          </p:spPr>
        </p:pic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17FB3C1E-0D11-483C-8C1D-92AB9DDCD335}"/>
                </a:ext>
              </a:extLst>
            </p:cNvPr>
            <p:cNvSpPr/>
            <p:nvPr/>
          </p:nvSpPr>
          <p:spPr>
            <a:xfrm>
              <a:off x="1504746" y="5344565"/>
              <a:ext cx="1189978" cy="1376039"/>
            </a:xfrm>
            <a:prstGeom prst="round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4" name="모서리가 둥근 직사각형 27">
            <a:extLst>
              <a:ext uri="{FF2B5EF4-FFF2-40B4-BE49-F238E27FC236}">
                <a16:creationId xmlns:a16="http://schemas.microsoft.com/office/drawing/2014/main" id="{3B09A264-14BC-46BE-860A-6AAB26DECA5D}"/>
              </a:ext>
            </a:extLst>
          </p:cNvPr>
          <p:cNvSpPr/>
          <p:nvPr/>
        </p:nvSpPr>
        <p:spPr>
          <a:xfrm>
            <a:off x="1735481" y="5116445"/>
            <a:ext cx="793073" cy="318474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target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01DC4B4-7BD7-4D60-9E6F-9F1108B29565}"/>
              </a:ext>
            </a:extLst>
          </p:cNvPr>
          <p:cNvSpPr txBox="1"/>
          <p:nvPr/>
        </p:nvSpPr>
        <p:spPr>
          <a:xfrm>
            <a:off x="7190278" y="3371209"/>
            <a:ext cx="429742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일정 반경 내의 적이 위치 할 경우 자동으로 타깃으로 선정되며</a:t>
            </a:r>
            <a:r>
              <a:rPr lang="en-US" altLang="ko-KR" sz="1600" dirty="0"/>
              <a:t>, </a:t>
            </a:r>
            <a:r>
              <a:rPr lang="ko-KR" altLang="en-US" sz="1600" dirty="0"/>
              <a:t>공격 시 해당 타겟으로 날아간다</a:t>
            </a:r>
            <a:r>
              <a:rPr lang="en-US" altLang="ko-KR" sz="1600" dirty="0"/>
              <a:t>.</a:t>
            </a:r>
          </a:p>
          <a:p>
            <a:endParaRPr lang="en-US" altLang="ko-KR" sz="1600" dirty="0"/>
          </a:p>
          <a:p>
            <a:r>
              <a:rPr lang="ko-KR" altLang="en-US" sz="1600" dirty="0"/>
              <a:t>주 컨트롤러의 </a:t>
            </a:r>
            <a:r>
              <a:rPr lang="en-US" altLang="ko-KR" sz="1600" dirty="0"/>
              <a:t>Trigger</a:t>
            </a:r>
            <a:r>
              <a:rPr lang="ko-KR" altLang="en-US" sz="1600" dirty="0"/>
              <a:t>를</a:t>
            </a:r>
            <a:r>
              <a:rPr lang="en-US" altLang="ko-KR" sz="1600" dirty="0"/>
              <a:t> </a:t>
            </a:r>
            <a:r>
              <a:rPr lang="ko-KR" altLang="en-US" sz="1600" dirty="0"/>
              <a:t>활용하여 </a:t>
            </a:r>
            <a:r>
              <a:rPr lang="en-US" altLang="ko-KR" sz="1600" dirty="0"/>
              <a:t>target</a:t>
            </a:r>
            <a:r>
              <a:rPr lang="ko-KR" altLang="en-US" sz="1600" dirty="0"/>
              <a:t>을 바꿀 수 있다</a:t>
            </a:r>
            <a:r>
              <a:rPr lang="en-US" altLang="ko-KR" sz="1600" dirty="0"/>
              <a:t>.</a:t>
            </a:r>
          </a:p>
          <a:p>
            <a:endParaRPr lang="en-US" altLang="ko-KR" sz="1600" dirty="0"/>
          </a:p>
          <a:p>
            <a:r>
              <a:rPr lang="ko-KR" altLang="en-US" sz="1600" dirty="0"/>
              <a:t>타겟은 소멸 범위를 넘었을 경우 자동으로 다시 선정범위 내 가장 근거리의 타겟을 선정하도록 한다</a:t>
            </a:r>
            <a:r>
              <a:rPr lang="en-US" altLang="ko-KR" sz="1600" dirty="0"/>
              <a:t>.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D5E75071-0CDF-4FF0-9D69-5BBF1355B4F0}"/>
              </a:ext>
            </a:extLst>
          </p:cNvPr>
          <p:cNvCxnSpPr/>
          <p:nvPr/>
        </p:nvCxnSpPr>
        <p:spPr>
          <a:xfrm>
            <a:off x="7076167" y="2072091"/>
            <a:ext cx="601637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71BCA676-5A30-4B1A-A695-2F5941B06149}"/>
              </a:ext>
            </a:extLst>
          </p:cNvPr>
          <p:cNvCxnSpPr/>
          <p:nvPr/>
        </p:nvCxnSpPr>
        <p:spPr>
          <a:xfrm>
            <a:off x="7076167" y="2389351"/>
            <a:ext cx="601637" cy="0"/>
          </a:xfrm>
          <a:prstGeom prst="line">
            <a:avLst/>
          </a:prstGeom>
          <a:ln w="5715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5159CAEE-B079-4C04-B39B-36B2B6F69DC2}"/>
              </a:ext>
            </a:extLst>
          </p:cNvPr>
          <p:cNvSpPr txBox="1"/>
          <p:nvPr/>
        </p:nvSpPr>
        <p:spPr>
          <a:xfrm>
            <a:off x="7889405" y="1905383"/>
            <a:ext cx="16754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타겟 선정 범위</a:t>
            </a:r>
            <a:endParaRPr lang="en-US" altLang="ko-KR" dirty="0"/>
          </a:p>
          <a:p>
            <a:r>
              <a:rPr lang="ko-KR" altLang="en-US" dirty="0"/>
              <a:t>타겟 소멸 범위</a:t>
            </a:r>
          </a:p>
        </p:txBody>
      </p:sp>
    </p:spTree>
    <p:extLst>
      <p:ext uri="{BB962C8B-B14F-4D97-AF65-F5344CB8AC3E}">
        <p14:creationId xmlns:p14="http://schemas.microsoft.com/office/powerpoint/2010/main" val="38193139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AD443E0F-37AA-4FB2-842A-21951E21C5C6}"/>
              </a:ext>
            </a:extLst>
          </p:cNvPr>
          <p:cNvSpPr/>
          <p:nvPr/>
        </p:nvSpPr>
        <p:spPr>
          <a:xfrm>
            <a:off x="3280979" y="1358246"/>
            <a:ext cx="5836388" cy="792870"/>
          </a:xfrm>
          <a:prstGeom prst="rect">
            <a:avLst/>
          </a:prstGeom>
          <a:solidFill>
            <a:schemeClr val="bg1"/>
          </a:solidFill>
          <a:ln>
            <a:solidFill>
              <a:srgbClr val="9765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14350" y="320675"/>
            <a:ext cx="10515600" cy="1325563"/>
          </a:xfrm>
        </p:spPr>
        <p:txBody>
          <a:bodyPr/>
          <a:lstStyle/>
          <a:p>
            <a:r>
              <a:rPr lang="ko-KR" altLang="en-US" dirty="0"/>
              <a:t>게임플레이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449763" y="798790"/>
            <a:ext cx="1284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</a:t>
            </a:r>
            <a:r>
              <a:rPr lang="ko-KR" altLang="en-US" dirty="0"/>
              <a:t>전투 방식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A5B7621-9DD8-4558-8F4C-AB26E75709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8237" y="3109942"/>
            <a:ext cx="1460024" cy="2212428"/>
          </a:xfrm>
          <a:prstGeom prst="rect">
            <a:avLst/>
          </a:prstGeom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17FB3C1E-0D11-483C-8C1D-92AB9DDCD335}"/>
              </a:ext>
            </a:extLst>
          </p:cNvPr>
          <p:cNvSpPr/>
          <p:nvPr/>
        </p:nvSpPr>
        <p:spPr>
          <a:xfrm>
            <a:off x="514350" y="3711073"/>
            <a:ext cx="1189978" cy="1376039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모서리가 둥근 직사각형 27">
            <a:extLst>
              <a:ext uri="{FF2B5EF4-FFF2-40B4-BE49-F238E27FC236}">
                <a16:creationId xmlns:a16="http://schemas.microsoft.com/office/drawing/2014/main" id="{3B09A264-14BC-46BE-860A-6AAB26DECA5D}"/>
              </a:ext>
            </a:extLst>
          </p:cNvPr>
          <p:cNvSpPr/>
          <p:nvPr/>
        </p:nvSpPr>
        <p:spPr>
          <a:xfrm>
            <a:off x="719507" y="3337367"/>
            <a:ext cx="793073" cy="318474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target</a:t>
            </a:r>
            <a:endParaRPr lang="ko-KR" altLang="en-US" dirty="0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B6F4712B-61A2-47D1-9939-EA3C5C6ABF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2205" y="3109942"/>
            <a:ext cx="1460024" cy="2212428"/>
          </a:xfrm>
          <a:prstGeom prst="rect">
            <a:avLst/>
          </a:prstGeom>
        </p:spPr>
      </p:pic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9B831484-437D-4D07-B834-1149CE236E71}"/>
              </a:ext>
            </a:extLst>
          </p:cNvPr>
          <p:cNvSpPr/>
          <p:nvPr/>
        </p:nvSpPr>
        <p:spPr>
          <a:xfrm>
            <a:off x="6988138" y="3711073"/>
            <a:ext cx="1189978" cy="1376039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모서리가 둥근 직사각형 27">
            <a:extLst>
              <a:ext uri="{FF2B5EF4-FFF2-40B4-BE49-F238E27FC236}">
                <a16:creationId xmlns:a16="http://schemas.microsoft.com/office/drawing/2014/main" id="{324D30D8-F95D-4CCC-8DB8-134311338B37}"/>
              </a:ext>
            </a:extLst>
          </p:cNvPr>
          <p:cNvSpPr/>
          <p:nvPr/>
        </p:nvSpPr>
        <p:spPr>
          <a:xfrm>
            <a:off x="7193295" y="3337367"/>
            <a:ext cx="793073" cy="318474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target</a:t>
            </a:r>
            <a:endParaRPr lang="ko-KR" altLang="en-US" dirty="0"/>
          </a:p>
        </p:txBody>
      </p:sp>
      <p:sp>
        <p:nvSpPr>
          <p:cNvPr id="31" name="모서리가 둥근 직사각형 27">
            <a:extLst>
              <a:ext uri="{FF2B5EF4-FFF2-40B4-BE49-F238E27FC236}">
                <a16:creationId xmlns:a16="http://schemas.microsoft.com/office/drawing/2014/main" id="{98501E4E-1BD4-4D77-95C7-EC819A87E4E4}"/>
              </a:ext>
            </a:extLst>
          </p:cNvPr>
          <p:cNvSpPr/>
          <p:nvPr/>
        </p:nvSpPr>
        <p:spPr>
          <a:xfrm>
            <a:off x="1840881" y="2232944"/>
            <a:ext cx="1843352" cy="674423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/>
              <a:t>공격 대응 모드</a:t>
            </a:r>
            <a:endParaRPr lang="ko-KR" altLang="en-US" dirty="0"/>
          </a:p>
        </p:txBody>
      </p:sp>
      <p:sp>
        <p:nvSpPr>
          <p:cNvPr id="32" name="모서리가 둥근 직사각형 27">
            <a:extLst>
              <a:ext uri="{FF2B5EF4-FFF2-40B4-BE49-F238E27FC236}">
                <a16:creationId xmlns:a16="http://schemas.microsoft.com/office/drawing/2014/main" id="{3A944EE5-8F2E-46C8-9ECD-BDA5CD51B4E0}"/>
              </a:ext>
            </a:extLst>
          </p:cNvPr>
          <p:cNvSpPr/>
          <p:nvPr/>
        </p:nvSpPr>
        <p:spPr>
          <a:xfrm>
            <a:off x="7692745" y="2232944"/>
            <a:ext cx="1843352" cy="674423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타겟 추적 모드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261F4E5-E8E7-4DA8-9BC7-6C98A65EE0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832957" y="4135024"/>
            <a:ext cx="1298325" cy="70115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5B561E3-574D-4AD9-B4B1-442055D3B7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804" y="3736599"/>
            <a:ext cx="737776" cy="1324985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46B4A44D-FA98-4094-87C7-DDAA6FD43B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8592" y="3797054"/>
            <a:ext cx="737776" cy="1324985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95E0300B-2DC0-4D00-A9D1-6388A7182B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871717" y="4048512"/>
            <a:ext cx="1298325" cy="701157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18E66DE2-6EA8-430A-8B74-1B2F3FFB9D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73" y="4236220"/>
            <a:ext cx="1417443" cy="609653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9F1C7D0E-E3FE-402A-8E5C-AB84028593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2714">
            <a:off x="8298401" y="4817211"/>
            <a:ext cx="1417443" cy="609653"/>
          </a:xfrm>
          <a:prstGeom prst="rect">
            <a:avLst/>
          </a:prstGeom>
        </p:spPr>
      </p:pic>
      <p:sp>
        <p:nvSpPr>
          <p:cNvPr id="36" name="직사각형 35">
            <a:extLst>
              <a:ext uri="{FF2B5EF4-FFF2-40B4-BE49-F238E27FC236}">
                <a16:creationId xmlns:a16="http://schemas.microsoft.com/office/drawing/2014/main" id="{B33AEB45-5A30-4ACC-8EB6-505B7D95D911}"/>
              </a:ext>
            </a:extLst>
          </p:cNvPr>
          <p:cNvSpPr/>
          <p:nvPr/>
        </p:nvSpPr>
        <p:spPr>
          <a:xfrm>
            <a:off x="719507" y="5654224"/>
            <a:ext cx="4320413" cy="635854"/>
          </a:xfrm>
          <a:prstGeom prst="rect">
            <a:avLst/>
          </a:prstGeom>
          <a:solidFill>
            <a:schemeClr val="bg1"/>
          </a:solidFill>
          <a:ln>
            <a:solidFill>
              <a:srgbClr val="9765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2BB6B2C-264B-4462-891E-E72DFE327029}"/>
              </a:ext>
            </a:extLst>
          </p:cNvPr>
          <p:cNvSpPr txBox="1"/>
          <p:nvPr/>
        </p:nvSpPr>
        <p:spPr>
          <a:xfrm>
            <a:off x="719507" y="5777020"/>
            <a:ext cx="4320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플레이어를 향한 공격을 우선적으로 방어</a:t>
            </a:r>
            <a:endParaRPr lang="en-US" altLang="ko-KR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A67BEECE-A112-4E48-BEEA-EA34DD040CF6}"/>
              </a:ext>
            </a:extLst>
          </p:cNvPr>
          <p:cNvSpPr/>
          <p:nvPr/>
        </p:nvSpPr>
        <p:spPr>
          <a:xfrm>
            <a:off x="8527473" y="5656019"/>
            <a:ext cx="2882520" cy="635854"/>
          </a:xfrm>
          <a:prstGeom prst="rect">
            <a:avLst/>
          </a:prstGeom>
          <a:solidFill>
            <a:schemeClr val="bg1"/>
          </a:solidFill>
          <a:ln>
            <a:solidFill>
              <a:srgbClr val="9765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51D10C5-76AA-41D1-BFE8-85D639E62B5A}"/>
              </a:ext>
            </a:extLst>
          </p:cNvPr>
          <p:cNvSpPr txBox="1"/>
          <p:nvPr/>
        </p:nvSpPr>
        <p:spPr>
          <a:xfrm>
            <a:off x="8527472" y="5778815"/>
            <a:ext cx="28825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타겟을 향한 무조건적 공격</a:t>
            </a:r>
            <a:endParaRPr lang="en-US" altLang="ko-KR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C274B108-E1F2-43BE-849E-3AC0BB4A20CF}"/>
              </a:ext>
            </a:extLst>
          </p:cNvPr>
          <p:cNvSpPr/>
          <p:nvPr/>
        </p:nvSpPr>
        <p:spPr>
          <a:xfrm>
            <a:off x="3280979" y="1480617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/>
              <a:t>공격의 방식은 공격 대응모드와 타겟 추적 모드가 있으며</a:t>
            </a:r>
            <a:r>
              <a:rPr lang="en-US" altLang="ko-KR" dirty="0"/>
              <a:t>,  </a:t>
            </a:r>
            <a:r>
              <a:rPr lang="ko-KR" altLang="en-US" dirty="0"/>
              <a:t>부 컨트롤러의 </a:t>
            </a:r>
            <a:r>
              <a:rPr lang="en-US" altLang="ko-KR" dirty="0"/>
              <a:t>Trigger </a:t>
            </a:r>
            <a:r>
              <a:rPr lang="ko-KR" altLang="en-US" dirty="0"/>
              <a:t>버튼으로 바꿀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52F81318-7840-4A97-A830-5641605A68BB}"/>
              </a:ext>
            </a:extLst>
          </p:cNvPr>
          <p:cNvCxnSpPr>
            <a:cxnSpLocks/>
          </p:cNvCxnSpPr>
          <p:nvPr/>
        </p:nvCxnSpPr>
        <p:spPr>
          <a:xfrm>
            <a:off x="6391922" y="2151116"/>
            <a:ext cx="0" cy="448938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01192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게임플레이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449763" y="798790"/>
            <a:ext cx="1284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</a:t>
            </a:r>
            <a:r>
              <a:rPr lang="ko-KR" altLang="en-US" dirty="0"/>
              <a:t>공격 판정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F6F2BD2F-0AE7-40F1-A571-D49EDC45ABB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33613" y="1893925"/>
            <a:ext cx="4353735" cy="3001803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52C1BE7A-B5FD-4FF2-9E83-0EA8C0E3E4B9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0750" y="1930773"/>
            <a:ext cx="1337734" cy="1330451"/>
          </a:xfrm>
          <a:prstGeom prst="rect">
            <a:avLst/>
          </a:prstGeom>
        </p:spPr>
      </p:pic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C9C0FCF2-8A47-4192-AC9D-416302B64149}"/>
              </a:ext>
            </a:extLst>
          </p:cNvPr>
          <p:cNvCxnSpPr>
            <a:cxnSpLocks/>
          </p:cNvCxnSpPr>
          <p:nvPr/>
        </p:nvCxnSpPr>
        <p:spPr>
          <a:xfrm flipH="1">
            <a:off x="6661622" y="3394827"/>
            <a:ext cx="7995" cy="543840"/>
          </a:xfrm>
          <a:prstGeom prst="straightConnector1">
            <a:avLst/>
          </a:prstGeom>
          <a:ln w="762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93E2AB25-D7DD-46DF-95A7-1CAC0AA48FA8}"/>
              </a:ext>
            </a:extLst>
          </p:cNvPr>
          <p:cNvCxnSpPr>
            <a:cxnSpLocks/>
          </p:cNvCxnSpPr>
          <p:nvPr/>
        </p:nvCxnSpPr>
        <p:spPr>
          <a:xfrm flipV="1">
            <a:off x="8056209" y="5072193"/>
            <a:ext cx="660369" cy="3998"/>
          </a:xfrm>
          <a:prstGeom prst="straightConnector1">
            <a:avLst/>
          </a:prstGeom>
          <a:ln w="762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그림 35">
            <a:extLst>
              <a:ext uri="{FF2B5EF4-FFF2-40B4-BE49-F238E27FC236}">
                <a16:creationId xmlns:a16="http://schemas.microsoft.com/office/drawing/2014/main" id="{C61D5EC9-5A72-4CBB-9B17-88854C6CE1E9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6660" y="3545759"/>
            <a:ext cx="2767726" cy="2767726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8F483DD2-D100-4814-AC81-8899AADAC16D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3106" y="4090492"/>
            <a:ext cx="2113021" cy="1971398"/>
          </a:xfrm>
          <a:prstGeom prst="rect">
            <a:avLst/>
          </a:prstGeom>
        </p:spPr>
      </p:pic>
      <p:sp>
        <p:nvSpPr>
          <p:cNvPr id="2054" name="직사각형 2053">
            <a:extLst>
              <a:ext uri="{FF2B5EF4-FFF2-40B4-BE49-F238E27FC236}">
                <a16:creationId xmlns:a16="http://schemas.microsoft.com/office/drawing/2014/main" id="{39249219-586C-44AF-8CF5-52A239A443BD}"/>
              </a:ext>
            </a:extLst>
          </p:cNvPr>
          <p:cNvSpPr/>
          <p:nvPr/>
        </p:nvSpPr>
        <p:spPr>
          <a:xfrm>
            <a:off x="4787348" y="2620821"/>
            <a:ext cx="60960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048000" algn="just"/>
            <a:r>
              <a:rPr lang="ko-KR" altLang="ko-KR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해당 스킬 발현과 함께 전체 문양과 </a:t>
            </a:r>
            <a:endParaRPr lang="ko-KR" altLang="ko-KR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3048000" algn="just"/>
            <a:r>
              <a:rPr lang="ko-KR" altLang="ko-KR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해당 속성 색상발현</a:t>
            </a:r>
            <a:endParaRPr lang="ko-KR" altLang="ko-KR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36126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게임플레이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449763" y="798790"/>
            <a:ext cx="1284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</a:t>
            </a:r>
            <a:r>
              <a:rPr lang="ko-KR" altLang="en-US" dirty="0"/>
              <a:t>공격 판정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1AB0B67-B029-401B-B47A-BE36F780F68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965142" y="1892381"/>
            <a:ext cx="5956916" cy="469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4306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게임플레이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449763" y="798790"/>
            <a:ext cx="1284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</a:t>
            </a:r>
            <a:r>
              <a:rPr lang="ko-KR" altLang="en-US" dirty="0"/>
              <a:t>게임 진행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40C0EA-9532-4982-913A-41C98F03F2F5}"/>
              </a:ext>
            </a:extLst>
          </p:cNvPr>
          <p:cNvSpPr txBox="1"/>
          <p:nvPr/>
        </p:nvSpPr>
        <p:spPr>
          <a:xfrm>
            <a:off x="2201662" y="1855433"/>
            <a:ext cx="73356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같은 지역안에서 순차 적으로</a:t>
            </a:r>
            <a:r>
              <a:rPr lang="en-US" altLang="ko-KR" dirty="0"/>
              <a:t>(2~4</a:t>
            </a:r>
            <a:r>
              <a:rPr lang="ko-KR" altLang="en-US" dirty="0"/>
              <a:t>회 스테이지마다 다름</a:t>
            </a:r>
            <a:r>
              <a:rPr lang="en-US" altLang="ko-KR" dirty="0"/>
              <a:t>) </a:t>
            </a:r>
            <a:r>
              <a:rPr lang="ko-KR" altLang="en-US" dirty="0"/>
              <a:t>적이 등장한다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해당 적들을 물리친 후 최종 보스와 전투를 벌인다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D0DF39B-3F52-47C6-B221-1F6D46C9C694}"/>
              </a:ext>
            </a:extLst>
          </p:cNvPr>
          <p:cNvSpPr txBox="1"/>
          <p:nvPr/>
        </p:nvSpPr>
        <p:spPr>
          <a:xfrm>
            <a:off x="2201662" y="2949843"/>
            <a:ext cx="798007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>
                    <a:lumMod val="50000"/>
                  </a:schemeClr>
                </a:solidFill>
              </a:rPr>
              <a:t>*</a:t>
            </a:r>
            <a:r>
              <a:rPr lang="ko-KR" altLang="en-US" dirty="0">
                <a:solidFill>
                  <a:schemeClr val="accent4">
                    <a:lumMod val="50000"/>
                  </a:schemeClr>
                </a:solidFill>
              </a:rPr>
              <a:t>보스와 맵 컨셉이 아직 부족</a:t>
            </a:r>
            <a:r>
              <a:rPr lang="en-US" altLang="ko-KR" dirty="0">
                <a:solidFill>
                  <a:schemeClr val="accent4">
                    <a:lumMod val="50000"/>
                  </a:schemeClr>
                </a:solidFill>
              </a:rPr>
              <a:t>. </a:t>
            </a:r>
            <a:r>
              <a:rPr lang="ko-KR" altLang="en-US" dirty="0">
                <a:solidFill>
                  <a:schemeClr val="accent4">
                    <a:lumMod val="50000"/>
                  </a:schemeClr>
                </a:solidFill>
              </a:rPr>
              <a:t>추후 업데이트 필요</a:t>
            </a:r>
            <a:endParaRPr lang="en-US" altLang="ko-KR" dirty="0">
              <a:solidFill>
                <a:schemeClr val="accent4">
                  <a:lumMod val="50000"/>
                </a:schemeClr>
              </a:solidFill>
            </a:endParaRPr>
          </a:p>
          <a:p>
            <a:r>
              <a:rPr lang="ko-KR" altLang="en-US" dirty="0">
                <a:solidFill>
                  <a:schemeClr val="accent4">
                    <a:lumMod val="50000"/>
                  </a:schemeClr>
                </a:solidFill>
              </a:rPr>
              <a:t>초기 무쌍 식의 맵 진행을 구상했으나</a:t>
            </a:r>
            <a:r>
              <a:rPr lang="en-US" altLang="ko-KR" dirty="0">
                <a:solidFill>
                  <a:schemeClr val="accent4">
                    <a:lumMod val="50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accent4">
                    <a:lumMod val="50000"/>
                  </a:schemeClr>
                </a:solidFill>
              </a:rPr>
              <a:t>조작의 변경으로 고정 </a:t>
            </a:r>
            <a:r>
              <a:rPr lang="ko-KR" altLang="en-US" dirty="0" err="1">
                <a:solidFill>
                  <a:schemeClr val="accent4">
                    <a:lumMod val="50000"/>
                  </a:schemeClr>
                </a:solidFill>
              </a:rPr>
              <a:t>맵에서</a:t>
            </a:r>
            <a:r>
              <a:rPr lang="ko-KR" altLang="en-US" dirty="0">
                <a:solidFill>
                  <a:schemeClr val="accent4">
                    <a:lumMod val="50000"/>
                  </a:schemeClr>
                </a:solidFill>
              </a:rPr>
              <a:t> 변화하는 </a:t>
            </a:r>
            <a:endParaRPr lang="en-US" altLang="ko-KR" dirty="0">
              <a:solidFill>
                <a:schemeClr val="accent4">
                  <a:lumMod val="50000"/>
                </a:schemeClr>
              </a:solidFill>
            </a:endParaRPr>
          </a:p>
          <a:p>
            <a:r>
              <a:rPr lang="ko-KR" altLang="en-US" dirty="0">
                <a:solidFill>
                  <a:schemeClr val="accent4">
                    <a:lumMod val="50000"/>
                  </a:schemeClr>
                </a:solidFill>
              </a:rPr>
              <a:t>적을 상대로 전투를  벌이도록 변경</a:t>
            </a:r>
            <a:endParaRPr lang="en-US" altLang="ko-KR" dirty="0">
              <a:solidFill>
                <a:schemeClr val="accent4">
                  <a:lumMod val="50000"/>
                </a:schemeClr>
              </a:solidFill>
            </a:endParaRPr>
          </a:p>
          <a:p>
            <a:endParaRPr lang="en-US" altLang="ko-KR" dirty="0">
              <a:solidFill>
                <a:schemeClr val="accent4">
                  <a:lumMod val="50000"/>
                </a:schemeClr>
              </a:solidFill>
            </a:endParaRPr>
          </a:p>
          <a:p>
            <a:r>
              <a:rPr lang="ko-KR" altLang="en-US" dirty="0">
                <a:solidFill>
                  <a:schemeClr val="accent4">
                    <a:lumMod val="50000"/>
                  </a:schemeClr>
                </a:solidFill>
              </a:rPr>
              <a:t>콜로세움 형식을 지향</a:t>
            </a:r>
            <a:endParaRPr lang="en-US" altLang="ko-KR" dirty="0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79149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모서리가 둥근 직사각형 27"/>
          <p:cNvSpPr/>
          <p:nvPr/>
        </p:nvSpPr>
        <p:spPr>
          <a:xfrm>
            <a:off x="1337964" y="1647018"/>
            <a:ext cx="1679466" cy="674423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게임플레이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70212" y="1808383"/>
            <a:ext cx="154721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 err="1"/>
              <a:t>클리어</a:t>
            </a:r>
            <a:r>
              <a:rPr lang="ko-KR" altLang="en-US" sz="2200" dirty="0"/>
              <a:t> 조건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64648" y="1869704"/>
            <a:ext cx="3748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보스 스테이지에서는 보스를 물리친다</a:t>
            </a:r>
          </a:p>
        </p:txBody>
      </p:sp>
      <p:cxnSp>
        <p:nvCxnSpPr>
          <p:cNvPr id="15" name="직선 화살표 연결선 14"/>
          <p:cNvCxnSpPr>
            <a:stCxn id="5" idx="3"/>
          </p:cNvCxnSpPr>
          <p:nvPr/>
        </p:nvCxnSpPr>
        <p:spPr>
          <a:xfrm flipV="1">
            <a:off x="3017430" y="2023826"/>
            <a:ext cx="1267699" cy="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4285129" y="2399427"/>
            <a:ext cx="4777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>
                    <a:lumMod val="50000"/>
                  </a:schemeClr>
                </a:solidFill>
              </a:rPr>
              <a:t>*</a:t>
            </a:r>
            <a:r>
              <a:rPr lang="ko-KR" altLang="en-US" dirty="0">
                <a:solidFill>
                  <a:schemeClr val="accent4">
                    <a:lumMod val="50000"/>
                  </a:schemeClr>
                </a:solidFill>
              </a:rPr>
              <a:t>기본적으로 보스를 물리치는 것이 조건이다</a:t>
            </a:r>
            <a:r>
              <a:rPr lang="en-US" altLang="ko-KR" dirty="0">
                <a:solidFill>
                  <a:schemeClr val="accent4">
                    <a:lumMod val="50000"/>
                  </a:schemeClr>
                </a:solidFill>
              </a:rPr>
              <a:t>.</a:t>
            </a:r>
            <a:r>
              <a:rPr lang="ko-KR" altLang="en-US" dirty="0">
                <a:solidFill>
                  <a:schemeClr val="accent4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449763" y="798790"/>
            <a:ext cx="1284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</a:t>
            </a:r>
            <a:r>
              <a:rPr lang="ko-KR" altLang="en-US" dirty="0"/>
              <a:t>승리 조건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22" name="모서리가 둥근 직사각형 27">
            <a:extLst>
              <a:ext uri="{FF2B5EF4-FFF2-40B4-BE49-F238E27FC236}">
                <a16:creationId xmlns:a16="http://schemas.microsoft.com/office/drawing/2014/main" id="{21AA8BD0-09EF-488D-AEC4-87C84D301666}"/>
              </a:ext>
            </a:extLst>
          </p:cNvPr>
          <p:cNvSpPr/>
          <p:nvPr/>
        </p:nvSpPr>
        <p:spPr>
          <a:xfrm>
            <a:off x="3551718" y="1646237"/>
            <a:ext cx="958137" cy="298558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single</a:t>
            </a:r>
            <a:endParaRPr lang="ko-KR" altLang="en-US" dirty="0"/>
          </a:p>
        </p:txBody>
      </p:sp>
      <p:sp>
        <p:nvSpPr>
          <p:cNvPr id="32" name="모서리가 둥근 직사각형 27">
            <a:extLst>
              <a:ext uri="{FF2B5EF4-FFF2-40B4-BE49-F238E27FC236}">
                <a16:creationId xmlns:a16="http://schemas.microsoft.com/office/drawing/2014/main" id="{3764F836-FCD2-427A-B79D-177605E19F30}"/>
              </a:ext>
            </a:extLst>
          </p:cNvPr>
          <p:cNvSpPr/>
          <p:nvPr/>
        </p:nvSpPr>
        <p:spPr>
          <a:xfrm>
            <a:off x="3449763" y="3169788"/>
            <a:ext cx="958137" cy="298558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multi</a:t>
            </a:r>
            <a:endParaRPr lang="ko-KR" altLang="en-US" dirty="0"/>
          </a:p>
        </p:txBody>
      </p:sp>
      <p:sp>
        <p:nvSpPr>
          <p:cNvPr id="33" name="모서리가 둥근 직사각형 27">
            <a:extLst>
              <a:ext uri="{FF2B5EF4-FFF2-40B4-BE49-F238E27FC236}">
                <a16:creationId xmlns:a16="http://schemas.microsoft.com/office/drawing/2014/main" id="{9F5B8042-23AC-445C-A0CE-0E43A0D1F90E}"/>
              </a:ext>
            </a:extLst>
          </p:cNvPr>
          <p:cNvSpPr/>
          <p:nvPr/>
        </p:nvSpPr>
        <p:spPr>
          <a:xfrm>
            <a:off x="1337964" y="3279942"/>
            <a:ext cx="1679466" cy="674423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C41951B-7EAD-494E-AD9E-6DC252ADC08C}"/>
              </a:ext>
            </a:extLst>
          </p:cNvPr>
          <p:cNvSpPr txBox="1"/>
          <p:nvPr/>
        </p:nvSpPr>
        <p:spPr>
          <a:xfrm>
            <a:off x="1470212" y="3441307"/>
            <a:ext cx="154721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 err="1"/>
              <a:t>클리어</a:t>
            </a:r>
            <a:r>
              <a:rPr lang="ko-KR" altLang="en-US" sz="2200" dirty="0"/>
              <a:t> 조건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8C50079-0569-46EF-871E-05CFDB70B1B6}"/>
              </a:ext>
            </a:extLst>
          </p:cNvPr>
          <p:cNvSpPr txBox="1"/>
          <p:nvPr/>
        </p:nvSpPr>
        <p:spPr>
          <a:xfrm>
            <a:off x="4418778" y="3432487"/>
            <a:ext cx="36038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상대 캐릭터의 </a:t>
            </a:r>
            <a:r>
              <a:rPr lang="en-US" altLang="ko-KR" dirty="0"/>
              <a:t>HP</a:t>
            </a:r>
            <a:r>
              <a:rPr lang="ko-KR" altLang="en-US" dirty="0"/>
              <a:t>를 </a:t>
            </a:r>
            <a:r>
              <a:rPr lang="en-US" altLang="ko-KR" dirty="0"/>
              <a:t>0</a:t>
            </a:r>
            <a:r>
              <a:rPr lang="ko-KR" altLang="en-US" dirty="0"/>
              <a:t>으로 만든다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6CF5C4B5-AAB9-485B-B45C-C7B235F9D988}"/>
              </a:ext>
            </a:extLst>
          </p:cNvPr>
          <p:cNvCxnSpPr>
            <a:stCxn id="34" idx="3"/>
          </p:cNvCxnSpPr>
          <p:nvPr/>
        </p:nvCxnSpPr>
        <p:spPr>
          <a:xfrm flipV="1">
            <a:off x="3017430" y="3656750"/>
            <a:ext cx="1267699" cy="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연결선: 꺾임 37">
            <a:extLst>
              <a:ext uri="{FF2B5EF4-FFF2-40B4-BE49-F238E27FC236}">
                <a16:creationId xmlns:a16="http://schemas.microsoft.com/office/drawing/2014/main" id="{45FC1DCB-828A-491A-814D-2F49CFB472EA}"/>
              </a:ext>
            </a:extLst>
          </p:cNvPr>
          <p:cNvCxnSpPr>
            <a:cxnSpLocks/>
          </p:cNvCxnSpPr>
          <p:nvPr/>
        </p:nvCxnSpPr>
        <p:spPr>
          <a:xfrm>
            <a:off x="3580812" y="3656750"/>
            <a:ext cx="681317" cy="465892"/>
          </a:xfrm>
          <a:prstGeom prst="bentConnector3">
            <a:avLst>
              <a:gd name="adj1" fmla="val 50000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20F5D49A-26EE-4525-AD7A-73ABA17BDCC6}"/>
              </a:ext>
            </a:extLst>
          </p:cNvPr>
          <p:cNvSpPr txBox="1"/>
          <p:nvPr/>
        </p:nvSpPr>
        <p:spPr>
          <a:xfrm>
            <a:off x="4407900" y="3937976"/>
            <a:ext cx="5240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제한시간동안 상대 </a:t>
            </a:r>
            <a:r>
              <a:rPr lang="en-US" altLang="ko-KR" dirty="0"/>
              <a:t>HP</a:t>
            </a:r>
            <a:r>
              <a:rPr lang="ko-KR" altLang="en-US" dirty="0"/>
              <a:t>를 나의 </a:t>
            </a:r>
            <a:r>
              <a:rPr lang="en-US" altLang="ko-KR" dirty="0"/>
              <a:t>HP</a:t>
            </a:r>
            <a:r>
              <a:rPr lang="ko-KR" altLang="en-US" dirty="0"/>
              <a:t>보다 낮게 만든다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422275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게임플레이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449763" y="798790"/>
            <a:ext cx="1284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</a:t>
            </a:r>
            <a:r>
              <a:rPr lang="ko-KR" altLang="en-US" dirty="0"/>
              <a:t>스킬 종류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0BE062F0-C6CE-4012-B26C-56EBB223DBD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50" y="2124353"/>
            <a:ext cx="3798354" cy="3798354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1B5CCC3A-7688-4B26-9B4D-9FC62E40E90A}"/>
              </a:ext>
            </a:extLst>
          </p:cNvPr>
          <p:cNvSpPr/>
          <p:nvPr/>
        </p:nvSpPr>
        <p:spPr>
          <a:xfrm>
            <a:off x="5565802" y="2745708"/>
            <a:ext cx="4105835" cy="286683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C5136F-696E-4B7E-AB4D-0C1B82CC7303}"/>
              </a:ext>
            </a:extLst>
          </p:cNvPr>
          <p:cNvSpPr txBox="1"/>
          <p:nvPr/>
        </p:nvSpPr>
        <p:spPr>
          <a:xfrm>
            <a:off x="5782692" y="3012175"/>
            <a:ext cx="3671551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/>
              <a:t>보라색 상징</a:t>
            </a:r>
            <a:endParaRPr lang="en-US" altLang="ko-KR" sz="2200" dirty="0"/>
          </a:p>
          <a:p>
            <a:r>
              <a:rPr lang="ko-KR" altLang="en-US" sz="2200" dirty="0"/>
              <a:t>모션 특성</a:t>
            </a:r>
            <a:r>
              <a:rPr lang="en-US" altLang="ko-KR" sz="2200" dirty="0"/>
              <a:t>: </a:t>
            </a:r>
            <a:r>
              <a:rPr lang="ko-KR" altLang="en-US" sz="2200" dirty="0"/>
              <a:t>도형 그리기 선 긋기</a:t>
            </a:r>
            <a:endParaRPr lang="en-US" altLang="ko-KR" sz="2200" dirty="0"/>
          </a:p>
          <a:p>
            <a:endParaRPr lang="en-US" altLang="ko-KR" sz="2200" dirty="0"/>
          </a:p>
          <a:p>
            <a:r>
              <a:rPr lang="ko-KR" altLang="en-US" sz="2200" dirty="0"/>
              <a:t>마법진에서 에너지 체를 발사하거나 환영 마법으로 공간</a:t>
            </a:r>
            <a:r>
              <a:rPr lang="en-US" altLang="ko-KR" sz="2200" dirty="0"/>
              <a:t>(</a:t>
            </a:r>
            <a:r>
              <a:rPr lang="ko-KR" altLang="en-US" sz="2200" dirty="0"/>
              <a:t>꿈</a:t>
            </a:r>
            <a:r>
              <a:rPr lang="en-US" altLang="ko-KR" sz="2200" dirty="0"/>
              <a:t>)</a:t>
            </a:r>
            <a:r>
              <a:rPr lang="ko-KR" altLang="en-US" sz="2200" dirty="0"/>
              <a:t>을 굴절 시킨다</a:t>
            </a:r>
            <a:r>
              <a:rPr lang="en-US" altLang="ko-KR" sz="2200" dirty="0"/>
              <a:t>.</a:t>
            </a:r>
          </a:p>
          <a:p>
            <a:endParaRPr lang="ko-KR" altLang="en-US" sz="2200" dirty="0"/>
          </a:p>
        </p:txBody>
      </p:sp>
    </p:spTree>
    <p:extLst>
      <p:ext uri="{BB962C8B-B14F-4D97-AF65-F5344CB8AC3E}">
        <p14:creationId xmlns:p14="http://schemas.microsoft.com/office/powerpoint/2010/main" val="22739249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게임플레이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449763" y="798790"/>
            <a:ext cx="1284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</a:t>
            </a:r>
            <a:r>
              <a:rPr lang="ko-KR" altLang="en-US" dirty="0"/>
              <a:t>스킬 종류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5B15EB8-B6B2-46A5-A580-65439F03F6C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258" y="2124353"/>
            <a:ext cx="3798354" cy="3798354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EA8D56F7-736B-4743-A2DF-430ABF93E72C}"/>
              </a:ext>
            </a:extLst>
          </p:cNvPr>
          <p:cNvSpPr/>
          <p:nvPr/>
        </p:nvSpPr>
        <p:spPr>
          <a:xfrm>
            <a:off x="5565802" y="2745708"/>
            <a:ext cx="4105835" cy="2866839"/>
          </a:xfrm>
          <a:prstGeom prst="rect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6DD7845-6B70-4EDB-B19F-65D8E6B3D9C1}"/>
              </a:ext>
            </a:extLst>
          </p:cNvPr>
          <p:cNvSpPr txBox="1"/>
          <p:nvPr/>
        </p:nvSpPr>
        <p:spPr>
          <a:xfrm>
            <a:off x="5782692" y="3012175"/>
            <a:ext cx="3671551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/>
              <a:t>노란색 상징</a:t>
            </a:r>
            <a:endParaRPr lang="en-US" altLang="ko-KR" sz="2200" dirty="0"/>
          </a:p>
          <a:p>
            <a:r>
              <a:rPr lang="ko-KR" altLang="en-US" sz="2200" dirty="0"/>
              <a:t>모션 특성</a:t>
            </a:r>
            <a:r>
              <a:rPr lang="en-US" altLang="ko-KR" sz="2200" dirty="0"/>
              <a:t>: </a:t>
            </a:r>
            <a:r>
              <a:rPr lang="ko-KR" altLang="en-US" sz="2200" dirty="0"/>
              <a:t>명령</a:t>
            </a:r>
            <a:endParaRPr lang="en-US" altLang="ko-KR" sz="2200" dirty="0"/>
          </a:p>
          <a:p>
            <a:endParaRPr lang="en-US" altLang="ko-KR" sz="2200" dirty="0"/>
          </a:p>
          <a:p>
            <a:r>
              <a:rPr lang="ko-KR" altLang="en-US" sz="2200" dirty="0"/>
              <a:t>다수의 무구나</a:t>
            </a:r>
            <a:r>
              <a:rPr lang="en-US" altLang="ko-KR" sz="2200" dirty="0"/>
              <a:t> </a:t>
            </a:r>
            <a:r>
              <a:rPr lang="ko-KR" altLang="en-US" sz="2200" dirty="0"/>
              <a:t>꿈의 신수들을 소환하여 전투를 한다</a:t>
            </a:r>
            <a:r>
              <a:rPr lang="en-US" altLang="ko-KR" sz="2200" dirty="0"/>
              <a:t>.</a:t>
            </a:r>
            <a:endParaRPr lang="ko-KR" altLang="en-US" sz="2200" dirty="0"/>
          </a:p>
        </p:txBody>
      </p:sp>
    </p:spTree>
    <p:extLst>
      <p:ext uri="{BB962C8B-B14F-4D97-AF65-F5344CB8AC3E}">
        <p14:creationId xmlns:p14="http://schemas.microsoft.com/office/powerpoint/2010/main" val="28303317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게임플레이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449763" y="798790"/>
            <a:ext cx="1284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</a:t>
            </a:r>
            <a:r>
              <a:rPr lang="ko-KR" altLang="en-US" dirty="0"/>
              <a:t>스킬 종류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281133C-9447-4D12-A2F1-9CE1311E1E6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257" y="2094203"/>
            <a:ext cx="3828503" cy="3828503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2D18B601-B62E-4A52-BE6D-DEA58E4A061A}"/>
              </a:ext>
            </a:extLst>
          </p:cNvPr>
          <p:cNvSpPr/>
          <p:nvPr/>
        </p:nvSpPr>
        <p:spPr>
          <a:xfrm>
            <a:off x="5565802" y="2745708"/>
            <a:ext cx="4105835" cy="2866839"/>
          </a:xfrm>
          <a:prstGeom prst="rect">
            <a:avLst/>
          </a:prstGeom>
          <a:solidFill>
            <a:schemeClr val="bg1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C08EEC6-90C7-4E1B-A67F-97117CDBA0CD}"/>
              </a:ext>
            </a:extLst>
          </p:cNvPr>
          <p:cNvSpPr txBox="1"/>
          <p:nvPr/>
        </p:nvSpPr>
        <p:spPr>
          <a:xfrm>
            <a:off x="5782692" y="3012175"/>
            <a:ext cx="367155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/>
              <a:t>연두색 상징</a:t>
            </a:r>
            <a:endParaRPr lang="en-US" altLang="ko-KR" sz="2200" dirty="0"/>
          </a:p>
          <a:p>
            <a:r>
              <a:rPr lang="ko-KR" altLang="en-US" sz="2200" dirty="0"/>
              <a:t>모션 특성</a:t>
            </a:r>
            <a:r>
              <a:rPr lang="en-US" altLang="ko-KR" sz="2200" dirty="0"/>
              <a:t>: </a:t>
            </a:r>
            <a:r>
              <a:rPr lang="ko-KR" altLang="en-US" sz="2200" dirty="0"/>
              <a:t>글쓰기</a:t>
            </a:r>
            <a:endParaRPr lang="en-US" altLang="ko-KR" sz="2200" dirty="0"/>
          </a:p>
          <a:p>
            <a:endParaRPr lang="en-US" altLang="ko-KR" sz="2200" dirty="0"/>
          </a:p>
          <a:p>
            <a:r>
              <a:rPr lang="ko-KR" altLang="en-US" sz="2200" dirty="0"/>
              <a:t>적의 위치에 마법진들을 소환해 전격으로 연쇄 공격을 하거나 빛을 퍼붓는다</a:t>
            </a:r>
            <a:r>
              <a:rPr lang="en-US" altLang="ko-KR" sz="2200" dirty="0"/>
              <a:t>.</a:t>
            </a:r>
            <a:endParaRPr lang="ko-KR" altLang="en-US" sz="2200" dirty="0"/>
          </a:p>
        </p:txBody>
      </p:sp>
    </p:spTree>
    <p:extLst>
      <p:ext uri="{BB962C8B-B14F-4D97-AF65-F5344CB8AC3E}">
        <p14:creationId xmlns:p14="http://schemas.microsoft.com/office/powerpoint/2010/main" val="21794202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게임플레이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449763" y="798790"/>
            <a:ext cx="1284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</a:t>
            </a:r>
            <a:r>
              <a:rPr lang="ko-KR" altLang="en-US" dirty="0"/>
              <a:t>스킬 종류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F897205-E98D-4E6F-BB3F-23B452AD2AC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257" y="2094203"/>
            <a:ext cx="3828504" cy="3828504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B4DC2633-4DF9-4DF7-8413-A6E1E1DE26F1}"/>
              </a:ext>
            </a:extLst>
          </p:cNvPr>
          <p:cNvSpPr/>
          <p:nvPr/>
        </p:nvSpPr>
        <p:spPr>
          <a:xfrm>
            <a:off x="5565802" y="2745708"/>
            <a:ext cx="4105835" cy="2866839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3B77AA-EF37-4F0B-8872-018D1C0C0174}"/>
              </a:ext>
            </a:extLst>
          </p:cNvPr>
          <p:cNvSpPr txBox="1"/>
          <p:nvPr/>
        </p:nvSpPr>
        <p:spPr>
          <a:xfrm>
            <a:off x="5782692" y="3012175"/>
            <a:ext cx="367155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/>
              <a:t>빨간색 상징</a:t>
            </a:r>
            <a:endParaRPr lang="en-US" altLang="ko-KR" sz="2200" dirty="0"/>
          </a:p>
          <a:p>
            <a:r>
              <a:rPr lang="ko-KR" altLang="en-US" sz="2200" dirty="0"/>
              <a:t>모션 특성</a:t>
            </a:r>
            <a:r>
              <a:rPr lang="en-US" altLang="ko-KR" sz="2200" dirty="0"/>
              <a:t>: </a:t>
            </a:r>
            <a:r>
              <a:rPr lang="ko-KR" altLang="en-US" sz="2200" dirty="0"/>
              <a:t>내려찍기</a:t>
            </a:r>
            <a:r>
              <a:rPr lang="en-US" altLang="ko-KR" sz="2200" dirty="0"/>
              <a:t>, </a:t>
            </a:r>
            <a:r>
              <a:rPr lang="ko-KR" altLang="en-US" sz="2200" dirty="0"/>
              <a:t>삼키기</a:t>
            </a:r>
            <a:endParaRPr lang="en-US" altLang="ko-KR" sz="2200" dirty="0"/>
          </a:p>
          <a:p>
            <a:endParaRPr lang="en-US" altLang="ko-KR" sz="2200" dirty="0"/>
          </a:p>
          <a:p>
            <a:r>
              <a:rPr lang="ko-KR" altLang="en-US" sz="2200" dirty="0"/>
              <a:t>공간을 장악하여 범위 내 적들에게 저주를 내리는 형식의 전투를 한다</a:t>
            </a:r>
            <a:r>
              <a:rPr lang="en-US" altLang="ko-KR" sz="2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244129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807868" y="2814220"/>
            <a:ext cx="9889724" cy="20241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연구 목적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23093" y="3134127"/>
            <a:ext cx="949811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>
                <a:ea typeface="HanS CalliPunch" panose="00010101010101010101" pitchFamily="2" charset="-127"/>
              </a:rPr>
              <a:t>차세대 게임 산업에서 각광 받고 있는 </a:t>
            </a:r>
            <a:r>
              <a:rPr lang="en-US" altLang="ko-KR" sz="3200" dirty="0">
                <a:ea typeface="HanS CalliPunch" panose="00010101010101010101" pitchFamily="2" charset="-127"/>
              </a:rPr>
              <a:t>VR</a:t>
            </a:r>
            <a:r>
              <a:rPr lang="ko-KR" altLang="en-US" sz="3200" dirty="0">
                <a:ea typeface="HanS CalliPunch" panose="00010101010101010101" pitchFamily="2" charset="-127"/>
              </a:rPr>
              <a:t>게임에 대해</a:t>
            </a:r>
            <a:endParaRPr lang="en-US" altLang="ko-KR" sz="3200" dirty="0">
              <a:ea typeface="HanS CalliPunch" panose="00010101010101010101" pitchFamily="2" charset="-127"/>
            </a:endParaRPr>
          </a:p>
          <a:p>
            <a:pPr algn="ctr"/>
            <a:r>
              <a:rPr lang="ko-KR" altLang="en-US" sz="3200" dirty="0">
                <a:ea typeface="HanS CalliPunch" panose="00010101010101010101" pitchFamily="2" charset="-127"/>
              </a:rPr>
              <a:t>중요 요소와 장</a:t>
            </a:r>
            <a:r>
              <a:rPr lang="en-US" altLang="ko-KR" sz="3200" dirty="0">
                <a:ea typeface="HanS CalliPunch" panose="00010101010101010101" pitchFamily="2" charset="-127"/>
              </a:rPr>
              <a:t>,</a:t>
            </a:r>
            <a:r>
              <a:rPr lang="ko-KR" altLang="en-US" sz="3200" dirty="0">
                <a:ea typeface="HanS CalliPunch" panose="00010101010101010101" pitchFamily="2" charset="-127"/>
              </a:rPr>
              <a:t>단점을 분석하고</a:t>
            </a:r>
            <a:endParaRPr lang="en-US" altLang="ko-KR" sz="3200" dirty="0">
              <a:ea typeface="HanS CalliPunch" panose="00010101010101010101" pitchFamily="2" charset="-127"/>
            </a:endParaRPr>
          </a:p>
          <a:p>
            <a:pPr algn="ctr"/>
            <a:r>
              <a:rPr lang="ko-KR" altLang="en-US" sz="3200" dirty="0">
                <a:ea typeface="HanS CalliPunch" panose="00010101010101010101" pitchFamily="2" charset="-127"/>
              </a:rPr>
              <a:t> 한층 더 진보된 게임을 제작한다</a:t>
            </a:r>
            <a:r>
              <a:rPr lang="en-US" altLang="ko-KR" sz="3200" dirty="0">
                <a:ea typeface="HanS CalliPunch" panose="00010101010101010101" pitchFamily="2" charset="-127"/>
              </a:rPr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322546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게임플레이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449763" y="798790"/>
            <a:ext cx="1284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</a:t>
            </a:r>
            <a:r>
              <a:rPr lang="ko-KR" altLang="en-US" dirty="0"/>
              <a:t>스킬 종류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3B99289-8F31-4751-A9EF-00657A071F8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257" y="2094203"/>
            <a:ext cx="3828504" cy="3828504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0F07FFAE-DE89-44C5-8070-46C8DB718918}"/>
              </a:ext>
            </a:extLst>
          </p:cNvPr>
          <p:cNvSpPr/>
          <p:nvPr/>
        </p:nvSpPr>
        <p:spPr>
          <a:xfrm>
            <a:off x="5565802" y="2745708"/>
            <a:ext cx="4105835" cy="2866839"/>
          </a:xfrm>
          <a:prstGeom prst="rect">
            <a:avLst/>
          </a:prstGeom>
          <a:solidFill>
            <a:schemeClr val="bg1"/>
          </a:solidFill>
          <a:ln>
            <a:solidFill>
              <a:srgbClr val="00F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158A922-B9E7-47AB-BB5B-C968769410E8}"/>
              </a:ext>
            </a:extLst>
          </p:cNvPr>
          <p:cNvSpPr txBox="1"/>
          <p:nvPr/>
        </p:nvSpPr>
        <p:spPr>
          <a:xfrm>
            <a:off x="5782692" y="3012175"/>
            <a:ext cx="367155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/>
              <a:t>하늘색 상징</a:t>
            </a:r>
            <a:endParaRPr lang="en-US" altLang="ko-KR" sz="2200" dirty="0"/>
          </a:p>
          <a:p>
            <a:r>
              <a:rPr lang="ko-KR" altLang="en-US" sz="2200" dirty="0"/>
              <a:t>모션 특성</a:t>
            </a:r>
            <a:r>
              <a:rPr lang="en-US" altLang="ko-KR" sz="2200" dirty="0"/>
              <a:t>: </a:t>
            </a:r>
            <a:r>
              <a:rPr lang="ko-KR" altLang="en-US" sz="2200" dirty="0"/>
              <a:t>지휘</a:t>
            </a:r>
            <a:r>
              <a:rPr lang="en-US" altLang="ko-KR" sz="2200" dirty="0"/>
              <a:t>, </a:t>
            </a:r>
            <a:r>
              <a:rPr lang="ko-KR" altLang="en-US" sz="2200" dirty="0"/>
              <a:t>연주</a:t>
            </a:r>
            <a:endParaRPr lang="en-US" altLang="ko-KR" sz="2200" dirty="0"/>
          </a:p>
          <a:p>
            <a:endParaRPr lang="en-US" altLang="ko-KR" sz="2200" dirty="0"/>
          </a:p>
          <a:p>
            <a:r>
              <a:rPr lang="ko-KR" altLang="en-US" sz="2200" dirty="0"/>
              <a:t>활력을 주어 능력을 강화 시키거나 적들의 시간을 단절시키는 공격을 한다</a:t>
            </a:r>
            <a:r>
              <a:rPr lang="en-US" altLang="ko-KR" sz="2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306675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14350" y="320675"/>
            <a:ext cx="10515600" cy="1325563"/>
          </a:xfrm>
        </p:spPr>
        <p:txBody>
          <a:bodyPr/>
          <a:lstStyle/>
          <a:p>
            <a:r>
              <a:rPr lang="ko-KR" altLang="en-US" dirty="0"/>
              <a:t>게임플레이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449763" y="798790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-UI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18073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게임특징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15788" y="1293507"/>
            <a:ext cx="1284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모션 인식</a:t>
            </a:r>
          </a:p>
        </p:txBody>
      </p:sp>
      <p:pic>
        <p:nvPicPr>
          <p:cNvPr id="1026" name="그림 41">
            <a:extLst>
              <a:ext uri="{FF2B5EF4-FFF2-40B4-BE49-F238E27FC236}">
                <a16:creationId xmlns:a16="http://schemas.microsoft.com/office/drawing/2014/main" id="{94A6601F-40C9-4221-967C-356AC0CEAE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262" y="2276341"/>
            <a:ext cx="4297138" cy="2989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" name="그림 57">
            <a:extLst>
              <a:ext uri="{FF2B5EF4-FFF2-40B4-BE49-F238E27FC236}">
                <a16:creationId xmlns:a16="http://schemas.microsoft.com/office/drawing/2014/main" id="{44371EC7-D78F-4B2A-A2ED-66983E42CA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1447" y="2072028"/>
            <a:ext cx="3204823" cy="3193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3">
            <a:extLst>
              <a:ext uri="{FF2B5EF4-FFF2-40B4-BE49-F238E27FC236}">
                <a16:creationId xmlns:a16="http://schemas.microsoft.com/office/drawing/2014/main" id="{C2599A20-57DC-4865-BC81-FD9C3F1E98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06725" y="381793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83636EC4-A134-4349-A935-2E4EE789CC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40706" y="559060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kumimoji="0" lang="ko-KR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위 그림은 예시</a:t>
            </a: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)</a:t>
            </a:r>
            <a:endParaRPr kumimoji="0" lang="en-US" altLang="ko-KR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사용하려는 스킬의 속성에 따라 등록되어 있는 로직이 모두 다르며 플레이어의 판단에 따라 자유로운 스킬 운용이 가능하다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kumimoji="0" lang="en-US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34231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게임특징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15788" y="1293507"/>
            <a:ext cx="1284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모션 인식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C2599A20-57DC-4865-BC81-FD9C3F1E98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06725" y="381793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DD4DB130-BDD7-4D5C-B289-5CA68D058C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0807412"/>
              </p:ext>
            </p:extLst>
          </p:nvPr>
        </p:nvGraphicFramePr>
        <p:xfrm>
          <a:off x="2331720" y="1956817"/>
          <a:ext cx="7013448" cy="4771442"/>
        </p:xfrm>
        <a:graphic>
          <a:graphicData uri="http://schemas.openxmlformats.org/drawingml/2006/table">
            <a:tbl>
              <a:tblPr firstRow="1" firstCol="1" bandRow="1">
                <a:tableStyleId>{ED083AE6-46FA-4A59-8FB0-9F97EB10719F}</a:tableStyleId>
              </a:tblPr>
              <a:tblGrid>
                <a:gridCol w="925065">
                  <a:extLst>
                    <a:ext uri="{9D8B030D-6E8A-4147-A177-3AD203B41FA5}">
                      <a16:colId xmlns:a16="http://schemas.microsoft.com/office/drawing/2014/main" val="337460637"/>
                    </a:ext>
                  </a:extLst>
                </a:gridCol>
                <a:gridCol w="3524450">
                  <a:extLst>
                    <a:ext uri="{9D8B030D-6E8A-4147-A177-3AD203B41FA5}">
                      <a16:colId xmlns:a16="http://schemas.microsoft.com/office/drawing/2014/main" val="629506489"/>
                    </a:ext>
                  </a:extLst>
                </a:gridCol>
                <a:gridCol w="2563933">
                  <a:extLst>
                    <a:ext uri="{9D8B030D-6E8A-4147-A177-3AD203B41FA5}">
                      <a16:colId xmlns:a16="http://schemas.microsoft.com/office/drawing/2014/main" val="3919610796"/>
                    </a:ext>
                  </a:extLst>
                </a:gridCol>
              </a:tblGrid>
              <a:tr h="1925929">
                <a:tc rowSpan="2"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500" kern="100" dirty="0">
                          <a:effectLst/>
                        </a:rPr>
                        <a:t>시작점</a:t>
                      </a:r>
                      <a:endParaRPr lang="ko-KR" sz="15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14975" marR="114975" marT="57487" marB="57487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500" kern="100">
                          <a:effectLst/>
                        </a:rPr>
                        <a:t> </a:t>
                      </a:r>
                      <a:endParaRPr lang="ko-KR" sz="1500" kern="10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500" kern="100">
                          <a:effectLst/>
                        </a:rPr>
                        <a:t> </a:t>
                      </a:r>
                      <a:endParaRPr lang="ko-KR" sz="15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86231" marR="86231" marT="0" marB="0"/>
                </a:tc>
                <a:tc rowSpan="2">
                  <a:txBody>
                    <a:bodyPr/>
                    <a:lstStyle/>
                    <a:p>
                      <a:pPr marL="342900" lvl="0" indent="-342900" algn="just" latinLnBrk="1">
                        <a:spcAft>
                          <a:spcPts val="0"/>
                        </a:spcAft>
                        <a:buFont typeface="맑은 고딕" panose="020B0503020000020004" pitchFamily="50" charset="-127"/>
                        <a:buChar char="-"/>
                      </a:pPr>
                      <a:endParaRPr lang="en-US" altLang="ko-KR" sz="1500" kern="100" dirty="0">
                        <a:effectLst/>
                      </a:endParaRPr>
                    </a:p>
                    <a:p>
                      <a:pPr marL="342900" lvl="0" indent="-342900" algn="just" latinLnBrk="1">
                        <a:spcAft>
                          <a:spcPts val="0"/>
                        </a:spcAft>
                        <a:buFont typeface="맑은 고딕" panose="020B0503020000020004" pitchFamily="50" charset="-127"/>
                        <a:buChar char="-"/>
                      </a:pPr>
                      <a:endParaRPr lang="en-US" altLang="ko-KR" sz="1500" kern="100" dirty="0">
                        <a:effectLst/>
                      </a:endParaRPr>
                    </a:p>
                    <a:p>
                      <a:pPr marL="342900" lvl="0" indent="-342900" algn="just" latinLnBrk="1">
                        <a:spcAft>
                          <a:spcPts val="0"/>
                        </a:spcAft>
                        <a:buFont typeface="맑은 고딕" panose="020B0503020000020004" pitchFamily="50" charset="-127"/>
                        <a:buChar char="-"/>
                      </a:pPr>
                      <a:endParaRPr lang="en-US" altLang="ko-KR" sz="1500" kern="100" dirty="0">
                        <a:effectLst/>
                      </a:endParaRPr>
                    </a:p>
                    <a:p>
                      <a:pPr marL="342900" lvl="0" indent="-342900" algn="just" latinLnBrk="1">
                        <a:spcAft>
                          <a:spcPts val="0"/>
                        </a:spcAft>
                        <a:buFont typeface="맑은 고딕" panose="020B0503020000020004" pitchFamily="50" charset="-127"/>
                        <a:buChar char="-"/>
                      </a:pPr>
                      <a:r>
                        <a:rPr lang="ko-KR" sz="1500" kern="100" dirty="0">
                          <a:effectLst/>
                        </a:rPr>
                        <a:t>컨트롤러의 버튼을 눌렀다 떼었을 순간동안 그려진 로직을 기준으로 스킬을 판단한다</a:t>
                      </a:r>
                      <a:r>
                        <a:rPr lang="en-US" sz="1500" kern="100" dirty="0">
                          <a:effectLst/>
                        </a:rPr>
                        <a:t>.</a:t>
                      </a:r>
                      <a:endParaRPr lang="ko-KR" sz="15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500" kern="100" dirty="0">
                          <a:effectLst/>
                        </a:rPr>
                        <a:t> </a:t>
                      </a:r>
                      <a:endParaRPr lang="ko-KR" sz="1500" kern="100" dirty="0">
                        <a:effectLst/>
                      </a:endParaRPr>
                    </a:p>
                    <a:p>
                      <a:pPr marL="342900" lvl="0" indent="-342900" algn="just" latinLnBrk="1">
                        <a:spcAft>
                          <a:spcPts val="0"/>
                        </a:spcAft>
                        <a:buFont typeface="맑은 고딕" panose="020B0503020000020004" pitchFamily="50" charset="-127"/>
                        <a:buChar char="-"/>
                      </a:pPr>
                      <a:r>
                        <a:rPr lang="en-US" sz="1500" kern="100" dirty="0">
                          <a:effectLst/>
                        </a:rPr>
                        <a:t>(</a:t>
                      </a:r>
                      <a:r>
                        <a:rPr lang="ko-KR" sz="1500" kern="100" dirty="0">
                          <a:effectLst/>
                        </a:rPr>
                        <a:t>플레이어가 어떤 자세를 취하든</a:t>
                      </a:r>
                      <a:r>
                        <a:rPr lang="en-US" sz="1500" kern="100" dirty="0">
                          <a:effectLst/>
                        </a:rPr>
                        <a:t>/</a:t>
                      </a:r>
                      <a:r>
                        <a:rPr lang="ko-KR" sz="1500" kern="100" dirty="0">
                          <a:effectLst/>
                        </a:rPr>
                        <a:t>컨트롤러가 어느 위치에 있든</a:t>
                      </a:r>
                      <a:r>
                        <a:rPr lang="en-US" sz="1500" kern="100" dirty="0">
                          <a:effectLst/>
                        </a:rPr>
                        <a:t>)</a:t>
                      </a:r>
                      <a:endParaRPr lang="ko-KR" sz="1500" kern="100" dirty="0">
                        <a:effectLst/>
                      </a:endParaRPr>
                    </a:p>
                    <a:p>
                      <a:pPr marL="482600" algn="just" latinLnBrk="1">
                        <a:spcAft>
                          <a:spcPts val="0"/>
                        </a:spcAft>
                      </a:pPr>
                      <a:r>
                        <a:rPr lang="ko-KR" sz="1500" kern="100" dirty="0">
                          <a:effectLst/>
                        </a:rPr>
                        <a:t>모든 스킬은 플레이 화면의 가운데에서 시작한다</a:t>
                      </a:r>
                      <a:r>
                        <a:rPr lang="en-US" sz="1500" kern="100" dirty="0">
                          <a:effectLst/>
                        </a:rPr>
                        <a:t>.</a:t>
                      </a:r>
                      <a:endParaRPr lang="ko-KR" sz="15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14975" marR="114975" marT="57487" marB="57487"/>
                </a:tc>
                <a:extLst>
                  <a:ext uri="{0D108BD9-81ED-4DB2-BD59-A6C34878D82A}">
                    <a16:rowId xmlns:a16="http://schemas.microsoft.com/office/drawing/2014/main" val="2490025538"/>
                  </a:ext>
                </a:extLst>
              </a:tr>
              <a:tr h="284551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500" kern="100" dirty="0">
                          <a:effectLst/>
                        </a:rPr>
                        <a:t> </a:t>
                      </a:r>
                      <a:endParaRPr lang="ko-KR" sz="15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500" kern="100" dirty="0">
                          <a:effectLst/>
                        </a:rPr>
                        <a:t> </a:t>
                      </a:r>
                      <a:endParaRPr lang="ko-KR" sz="15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86231" marR="86231" marT="0" marB="0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9432189"/>
                  </a:ext>
                </a:extLst>
              </a:tr>
            </a:tbl>
          </a:graphicData>
        </a:graphic>
      </p:graphicFrame>
      <p:pic>
        <p:nvPicPr>
          <p:cNvPr id="2050" name="그림 2" descr="https://img3.stockfresh.com/files/a/angelp/m/46/359824_stock-photo-break-dance-silhouette-set.jpg">
            <a:extLst>
              <a:ext uri="{FF2B5EF4-FFF2-40B4-BE49-F238E27FC236}">
                <a16:creationId xmlns:a16="http://schemas.microsoft.com/office/drawing/2014/main" id="{71CA5C76-389A-4ADB-90D2-137483E844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6692" y="4145712"/>
            <a:ext cx="2922269" cy="2337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9" name="그림 4">
            <a:extLst>
              <a:ext uri="{FF2B5EF4-FFF2-40B4-BE49-F238E27FC236}">
                <a16:creationId xmlns:a16="http://schemas.microsoft.com/office/drawing/2014/main" id="{356DB71A-CE1B-4D9F-BEE3-63C2CBCF0C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6692" y="1974012"/>
            <a:ext cx="3038042" cy="1878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10504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게임특징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15788" y="1293507"/>
            <a:ext cx="1284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모션 인식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C2599A20-57DC-4865-BC81-FD9C3F1E98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06725" y="381793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097" name="그림 60">
            <a:extLst>
              <a:ext uri="{FF2B5EF4-FFF2-40B4-BE49-F238E27FC236}">
                <a16:creationId xmlns:a16="http://schemas.microsoft.com/office/drawing/2014/main" id="{A4EA4B9C-D115-4DAF-BBF7-2A43DE5B20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7973" y="2662905"/>
            <a:ext cx="2460625" cy="1706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6B16645C-8C60-482D-BA52-CF5D798B61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2892878"/>
              </p:ext>
            </p:extLst>
          </p:nvPr>
        </p:nvGraphicFramePr>
        <p:xfrm>
          <a:off x="2404872" y="1937436"/>
          <a:ext cx="7013447" cy="3448380"/>
        </p:xfrm>
        <a:graphic>
          <a:graphicData uri="http://schemas.openxmlformats.org/drawingml/2006/table">
            <a:tbl>
              <a:tblPr firstRow="1" firstCol="1" bandRow="1">
                <a:tableStyleId>{ED083AE6-46FA-4A59-8FB0-9F97EB10719F}</a:tableStyleId>
              </a:tblPr>
              <a:tblGrid>
                <a:gridCol w="1161288">
                  <a:extLst>
                    <a:ext uri="{9D8B030D-6E8A-4147-A177-3AD203B41FA5}">
                      <a16:colId xmlns:a16="http://schemas.microsoft.com/office/drawing/2014/main" val="791729729"/>
                    </a:ext>
                  </a:extLst>
                </a:gridCol>
                <a:gridCol w="3282696">
                  <a:extLst>
                    <a:ext uri="{9D8B030D-6E8A-4147-A177-3AD203B41FA5}">
                      <a16:colId xmlns:a16="http://schemas.microsoft.com/office/drawing/2014/main" val="231356734"/>
                    </a:ext>
                  </a:extLst>
                </a:gridCol>
                <a:gridCol w="2569463">
                  <a:extLst>
                    <a:ext uri="{9D8B030D-6E8A-4147-A177-3AD203B41FA5}">
                      <a16:colId xmlns:a16="http://schemas.microsoft.com/office/drawing/2014/main" val="2465963399"/>
                    </a:ext>
                  </a:extLst>
                </a:gridCol>
              </a:tblGrid>
              <a:tr h="3448380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500" kern="100" dirty="0">
                          <a:effectLst/>
                        </a:rPr>
                        <a:t>로직 구현</a:t>
                      </a:r>
                      <a:endParaRPr lang="ko-KR" sz="15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 </a:t>
                      </a:r>
                      <a:endParaRPr lang="ko-KR" sz="12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 </a:t>
                      </a:r>
                      <a:endParaRPr lang="ko-KR" sz="12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2900" lvl="0" indent="-342900" algn="just" latinLnBrk="1">
                        <a:spcAft>
                          <a:spcPts val="0"/>
                        </a:spcAft>
                        <a:buFont typeface="맑은 고딕" panose="020B0503020000020004" pitchFamily="50" charset="-127"/>
                        <a:buChar char="-"/>
                      </a:pPr>
                      <a:endParaRPr lang="en-US" altLang="ko-KR" sz="1500" kern="100" dirty="0">
                        <a:effectLst/>
                      </a:endParaRPr>
                    </a:p>
                    <a:p>
                      <a:pPr marL="342900" lvl="0" indent="-342900" algn="just" latinLnBrk="1">
                        <a:spcAft>
                          <a:spcPts val="0"/>
                        </a:spcAft>
                        <a:buFont typeface="맑은 고딕" panose="020B0503020000020004" pitchFamily="50" charset="-127"/>
                        <a:buChar char="-"/>
                      </a:pPr>
                      <a:endParaRPr lang="en-US" altLang="ko-KR" sz="1500" kern="100" dirty="0">
                        <a:effectLst/>
                      </a:endParaRPr>
                    </a:p>
                    <a:p>
                      <a:pPr marL="342900" lvl="0" indent="-342900" algn="just" latinLnBrk="1">
                        <a:spcAft>
                          <a:spcPts val="0"/>
                        </a:spcAft>
                        <a:buFont typeface="맑은 고딕" panose="020B0503020000020004" pitchFamily="50" charset="-127"/>
                        <a:buChar char="-"/>
                      </a:pPr>
                      <a:r>
                        <a:rPr lang="ko-KR" sz="1500" kern="100" dirty="0">
                          <a:effectLst/>
                        </a:rPr>
                        <a:t>장착하고 있는 스킬의 속성에 따라 정해진 로직이 다르다</a:t>
                      </a:r>
                      <a:r>
                        <a:rPr lang="en-US" sz="1500" kern="100" dirty="0">
                          <a:effectLst/>
                        </a:rPr>
                        <a:t>.</a:t>
                      </a:r>
                      <a:endParaRPr lang="ko-KR" sz="15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500" kern="100" dirty="0">
                          <a:effectLst/>
                        </a:rPr>
                        <a:t> </a:t>
                      </a:r>
                      <a:endParaRPr lang="ko-KR" sz="1500" kern="100" dirty="0">
                        <a:effectLst/>
                      </a:endParaRPr>
                    </a:p>
                    <a:p>
                      <a:pPr marL="342900" lvl="0" indent="-342900" algn="just" latinLnBrk="1">
                        <a:spcAft>
                          <a:spcPts val="0"/>
                        </a:spcAft>
                        <a:buFont typeface="맑은 고딕" panose="020B0503020000020004" pitchFamily="50" charset="-127"/>
                        <a:buChar char="-"/>
                      </a:pPr>
                      <a:r>
                        <a:rPr lang="ko-KR" sz="1500" kern="100" dirty="0">
                          <a:effectLst/>
                        </a:rPr>
                        <a:t>정해진 로직 내에서라면 자유롭게 운용이 가능하다</a:t>
                      </a:r>
                      <a:r>
                        <a:rPr lang="en-US" sz="1500" kern="100" dirty="0">
                          <a:effectLst/>
                        </a:rPr>
                        <a:t>.</a:t>
                      </a:r>
                      <a:endParaRPr lang="ko-KR" sz="15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804154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829785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게임특징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15788" y="1293507"/>
            <a:ext cx="1284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모션 인식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C2599A20-57DC-4865-BC81-FD9C3F1E98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06725" y="381793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074" name="그림 61">
            <a:extLst>
              <a:ext uri="{FF2B5EF4-FFF2-40B4-BE49-F238E27FC236}">
                <a16:creationId xmlns:a16="http://schemas.microsoft.com/office/drawing/2014/main" id="{B263BA3F-400B-4F49-946A-D21A48C0E7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868" y="4147122"/>
            <a:ext cx="2536825" cy="1760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3" name="그림 63">
            <a:extLst>
              <a:ext uri="{FF2B5EF4-FFF2-40B4-BE49-F238E27FC236}">
                <a16:creationId xmlns:a16="http://schemas.microsoft.com/office/drawing/2014/main" id="{CB57ED32-40B0-4A4A-925F-49E9319D3B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869" y="1864514"/>
            <a:ext cx="2536825" cy="1760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D79F985B-0756-440B-BAE6-F1185DEED7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0009796"/>
              </p:ext>
            </p:extLst>
          </p:nvPr>
        </p:nvGraphicFramePr>
        <p:xfrm>
          <a:off x="1435608" y="1828802"/>
          <a:ext cx="7818120" cy="4709160"/>
        </p:xfrm>
        <a:graphic>
          <a:graphicData uri="http://schemas.openxmlformats.org/drawingml/2006/table">
            <a:tbl>
              <a:tblPr firstRow="1" firstCol="1" bandRow="1">
                <a:tableStyleId>{ED083AE6-46FA-4A59-8FB0-9F97EB10719F}</a:tableStyleId>
              </a:tblPr>
              <a:tblGrid>
                <a:gridCol w="1009118">
                  <a:extLst>
                    <a:ext uri="{9D8B030D-6E8A-4147-A177-3AD203B41FA5}">
                      <a16:colId xmlns:a16="http://schemas.microsoft.com/office/drawing/2014/main" val="1176302869"/>
                    </a:ext>
                  </a:extLst>
                </a:gridCol>
                <a:gridCol w="3934543">
                  <a:extLst>
                    <a:ext uri="{9D8B030D-6E8A-4147-A177-3AD203B41FA5}">
                      <a16:colId xmlns:a16="http://schemas.microsoft.com/office/drawing/2014/main" val="1499653948"/>
                    </a:ext>
                  </a:extLst>
                </a:gridCol>
                <a:gridCol w="2874459">
                  <a:extLst>
                    <a:ext uri="{9D8B030D-6E8A-4147-A177-3AD203B41FA5}">
                      <a16:colId xmlns:a16="http://schemas.microsoft.com/office/drawing/2014/main" val="2376876742"/>
                    </a:ext>
                  </a:extLst>
                </a:gridCol>
              </a:tblGrid>
              <a:tr h="1842955">
                <a:tc rowSpan="2"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500" kern="100" dirty="0">
                          <a:effectLst/>
                        </a:rPr>
                        <a:t>판정</a:t>
                      </a:r>
                      <a:endParaRPr lang="ko-KR" sz="15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 </a:t>
                      </a:r>
                      <a:endParaRPr lang="ko-KR" sz="12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 </a:t>
                      </a:r>
                      <a:endParaRPr lang="ko-KR" sz="12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rowSpan="2"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endParaRPr lang="en-US" sz="12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endParaRPr lang="en-US" sz="12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RED : </a:t>
                      </a:r>
                      <a:r>
                        <a:rPr lang="ko-KR" sz="1200" kern="100" dirty="0">
                          <a:effectLst/>
                        </a:rPr>
                        <a:t>현재 활성화 된 </a:t>
                      </a:r>
                      <a:r>
                        <a:rPr lang="ko-KR" sz="1200" kern="100" dirty="0" err="1">
                          <a:effectLst/>
                        </a:rPr>
                        <a:t>마법진</a:t>
                      </a:r>
                      <a:endParaRPr lang="ko-KR" sz="12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BLACK : </a:t>
                      </a:r>
                      <a:r>
                        <a:rPr lang="ko-KR" sz="1200" kern="100" dirty="0">
                          <a:effectLst/>
                        </a:rPr>
                        <a:t>갈 수 있는 점</a:t>
                      </a:r>
                      <a:r>
                        <a:rPr lang="en-US" sz="1200" kern="100" dirty="0">
                          <a:effectLst/>
                        </a:rPr>
                        <a:t> (UI</a:t>
                      </a:r>
                      <a:r>
                        <a:rPr lang="ko-KR" sz="1200" kern="100" dirty="0">
                          <a:effectLst/>
                        </a:rPr>
                        <a:t>표시</a:t>
                      </a:r>
                      <a:r>
                        <a:rPr lang="en-US" sz="1200" kern="100" dirty="0">
                          <a:effectLst/>
                        </a:rPr>
                        <a:t>)</a:t>
                      </a:r>
                      <a:endParaRPr lang="ko-KR" sz="12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GRAY : </a:t>
                      </a:r>
                      <a:r>
                        <a:rPr lang="ko-KR" sz="1200" kern="100" dirty="0">
                          <a:effectLst/>
                        </a:rPr>
                        <a:t>보이지 않는 점</a:t>
                      </a: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 </a:t>
                      </a:r>
                      <a:endParaRPr lang="ko-KR" sz="1200" kern="100" dirty="0">
                        <a:effectLst/>
                      </a:endParaRPr>
                    </a:p>
                    <a:p>
                      <a:pPr marL="342900" lvl="0" indent="-342900" algn="just" latinLnBrk="1">
                        <a:spcAft>
                          <a:spcPts val="0"/>
                        </a:spcAft>
                        <a:buFont typeface="맑은 고딕" panose="020B0503020000020004" pitchFamily="50" charset="-127"/>
                        <a:buChar char="-"/>
                      </a:pPr>
                      <a:r>
                        <a:rPr lang="ko-KR" sz="1500" kern="100" dirty="0">
                          <a:effectLst/>
                        </a:rPr>
                        <a:t>버튼을 누르는 순간 바로 다음 턴으로 갈 수 있는 점이</a:t>
                      </a:r>
                      <a:r>
                        <a:rPr lang="en-US" sz="1500" kern="100" dirty="0">
                          <a:effectLst/>
                        </a:rPr>
                        <a:t>(</a:t>
                      </a:r>
                      <a:r>
                        <a:rPr lang="ko-KR" sz="1500" kern="100" dirty="0" err="1">
                          <a:effectLst/>
                        </a:rPr>
                        <a:t>검은점</a:t>
                      </a:r>
                      <a:r>
                        <a:rPr lang="en-US" sz="1500" kern="100" dirty="0">
                          <a:effectLst/>
                        </a:rPr>
                        <a:t>) </a:t>
                      </a:r>
                      <a:r>
                        <a:rPr lang="ko-KR" sz="1500" kern="100" dirty="0">
                          <a:effectLst/>
                        </a:rPr>
                        <a:t>활성화 된다</a:t>
                      </a:r>
                      <a:r>
                        <a:rPr lang="en-US" sz="1500" kern="100" dirty="0">
                          <a:effectLst/>
                        </a:rPr>
                        <a:t>.</a:t>
                      </a:r>
                      <a:endParaRPr lang="ko-KR" sz="15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 algn="just" latinLnBrk="1">
                        <a:spcAft>
                          <a:spcPts val="0"/>
                        </a:spcAft>
                        <a:buFont typeface="맑은 고딕" panose="020B0503020000020004" pitchFamily="50" charset="-127"/>
                        <a:buChar char="-"/>
                      </a:pPr>
                      <a:endParaRPr lang="en-US" altLang="ko-KR" sz="1500" kern="100" dirty="0">
                        <a:effectLst/>
                      </a:endParaRPr>
                    </a:p>
                    <a:p>
                      <a:pPr marL="342900" lvl="0" indent="-342900" algn="just" latinLnBrk="1">
                        <a:spcAft>
                          <a:spcPts val="0"/>
                        </a:spcAft>
                        <a:buFont typeface="맑은 고딕" panose="020B0503020000020004" pitchFamily="50" charset="-127"/>
                        <a:buChar char="-"/>
                      </a:pPr>
                      <a:endParaRPr lang="en-US" altLang="ko-KR" sz="1500" kern="100" dirty="0">
                        <a:effectLst/>
                      </a:endParaRPr>
                    </a:p>
                    <a:p>
                      <a:pPr marL="342900" lvl="0" indent="-342900" algn="just" latinLnBrk="1">
                        <a:spcAft>
                          <a:spcPts val="0"/>
                        </a:spcAft>
                        <a:buFont typeface="맑은 고딕" panose="020B0503020000020004" pitchFamily="50" charset="-127"/>
                        <a:buChar char="-"/>
                      </a:pPr>
                      <a:r>
                        <a:rPr lang="ko-KR" sz="1500" kern="100" dirty="0">
                          <a:effectLst/>
                        </a:rPr>
                        <a:t>검은 점들의 위치 중 하나로 컨트롤러의 위치가 옮겨지면 옮겨진 위치의 </a:t>
                      </a:r>
                      <a:r>
                        <a:rPr lang="ko-KR" sz="1500" kern="100" dirty="0" err="1">
                          <a:effectLst/>
                        </a:rPr>
                        <a:t>검은점이</a:t>
                      </a:r>
                      <a:r>
                        <a:rPr lang="ko-KR" sz="1500" kern="100" dirty="0">
                          <a:effectLst/>
                        </a:rPr>
                        <a:t> </a:t>
                      </a:r>
                      <a:r>
                        <a:rPr lang="ko-KR" sz="1500" kern="100" dirty="0" err="1">
                          <a:effectLst/>
                        </a:rPr>
                        <a:t>빨간점으로</a:t>
                      </a:r>
                      <a:r>
                        <a:rPr lang="ko-KR" sz="1500" kern="100" dirty="0">
                          <a:effectLst/>
                        </a:rPr>
                        <a:t> 바뀐다</a:t>
                      </a:r>
                      <a:r>
                        <a:rPr lang="en-US" sz="1500" kern="100" dirty="0">
                          <a:effectLst/>
                        </a:rPr>
                        <a:t>.</a:t>
                      </a:r>
                      <a:endParaRPr lang="ko-KR" sz="15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500" kern="100" dirty="0">
                          <a:effectLst/>
                        </a:rPr>
                        <a:t> </a:t>
                      </a:r>
                      <a:endParaRPr lang="ko-KR" sz="1500" kern="100" dirty="0">
                        <a:effectLst/>
                      </a:endParaRPr>
                    </a:p>
                    <a:p>
                      <a:pPr marL="342900" lvl="0" indent="-342900" algn="just" latinLnBrk="1">
                        <a:spcAft>
                          <a:spcPts val="0"/>
                        </a:spcAft>
                        <a:buFont typeface="맑은 고딕" panose="020B0503020000020004" pitchFamily="50" charset="-127"/>
                        <a:buChar char="-"/>
                      </a:pPr>
                      <a:r>
                        <a:rPr lang="ko-KR" sz="1500" kern="100" dirty="0">
                          <a:effectLst/>
                        </a:rPr>
                        <a:t>기존의 </a:t>
                      </a:r>
                      <a:r>
                        <a:rPr lang="ko-KR" sz="1500" kern="100" dirty="0" err="1">
                          <a:effectLst/>
                        </a:rPr>
                        <a:t>검은점들은</a:t>
                      </a:r>
                      <a:r>
                        <a:rPr lang="ko-KR" sz="1500" kern="100" dirty="0">
                          <a:effectLst/>
                        </a:rPr>
                        <a:t> 모두 비활성화 되며 다시 현재 컨트롤러의 위치에서 이동할 수 있는 경로의 점들이 </a:t>
                      </a:r>
                      <a:r>
                        <a:rPr lang="ko-KR" sz="1500" kern="100" dirty="0" err="1">
                          <a:effectLst/>
                        </a:rPr>
                        <a:t>검은점으로</a:t>
                      </a:r>
                      <a:r>
                        <a:rPr lang="ko-KR" sz="1500" kern="100" dirty="0">
                          <a:effectLst/>
                        </a:rPr>
                        <a:t> 활성화 된다</a:t>
                      </a:r>
                      <a:r>
                        <a:rPr lang="en-US" sz="1500" kern="100" dirty="0">
                          <a:effectLst/>
                        </a:rPr>
                        <a:t>.</a:t>
                      </a:r>
                      <a:endParaRPr lang="ko-KR" sz="15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 </a:t>
                      </a:r>
                      <a:endParaRPr lang="ko-KR" sz="12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53248477"/>
                  </a:ext>
                </a:extLst>
              </a:tr>
              <a:tr h="274733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 </a:t>
                      </a:r>
                      <a:endParaRPr lang="ko-KR" sz="12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 </a:t>
                      </a:r>
                      <a:endParaRPr lang="ko-KR" sz="12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 </a:t>
                      </a: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endParaRPr lang="en-US" sz="10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endParaRPr lang="en-US" sz="10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endParaRPr lang="en-US" sz="10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endParaRPr lang="en-US" sz="10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endParaRPr lang="en-US" sz="10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endParaRPr lang="en-US" sz="10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endParaRPr lang="en-US" sz="10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endParaRPr lang="en-US" sz="10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endParaRPr lang="en-US" sz="10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endParaRPr lang="en-US" sz="10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endParaRPr lang="en-US" sz="10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endParaRPr lang="en-US" sz="10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(</a:t>
                      </a:r>
                      <a:r>
                        <a:rPr lang="ko-KR" sz="1000" kern="100" dirty="0">
                          <a:effectLst/>
                        </a:rPr>
                        <a:t>다음은 위의 활성화 된 점에서 오른쪽으로 컨트롤러의 위치를 옮겼을 때의 예</a:t>
                      </a:r>
                      <a:r>
                        <a:rPr lang="en-US" sz="1000" kern="100" dirty="0">
                          <a:effectLst/>
                        </a:rPr>
                        <a:t>)</a:t>
                      </a:r>
                      <a:endParaRPr lang="ko-KR" sz="12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 </a:t>
                      </a:r>
                      <a:endParaRPr lang="ko-KR" sz="12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pPr marL="342900" lvl="0" indent="-342900" algn="just" latinLnBrk="1">
                        <a:spcAft>
                          <a:spcPts val="0"/>
                        </a:spcAft>
                        <a:buFont typeface="맑은 고딕" panose="020B0503020000020004" pitchFamily="50" charset="-127"/>
                        <a:buChar char="-"/>
                      </a:pPr>
                      <a:endParaRPr lang="ko-KR" sz="12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167285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434746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게임특징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15788" y="1293507"/>
            <a:ext cx="26324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스킬 선택</a:t>
            </a:r>
            <a:r>
              <a:rPr lang="en-US" altLang="ko-KR" dirty="0"/>
              <a:t>(</a:t>
            </a:r>
            <a:r>
              <a:rPr lang="ko-KR" altLang="en-US" dirty="0"/>
              <a:t>플레이 설정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ED7D22D-BEE4-4517-BDFA-EA66DFF92F4C}"/>
              </a:ext>
            </a:extLst>
          </p:cNvPr>
          <p:cNvSpPr/>
          <p:nvPr/>
        </p:nvSpPr>
        <p:spPr>
          <a:xfrm>
            <a:off x="2627293" y="2124271"/>
            <a:ext cx="4105835" cy="286683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48A6F0A-14C1-4640-83B6-4D1E6ABA1C91}"/>
              </a:ext>
            </a:extLst>
          </p:cNvPr>
          <p:cNvSpPr txBox="1"/>
          <p:nvPr/>
        </p:nvSpPr>
        <p:spPr>
          <a:xfrm>
            <a:off x="2844183" y="2390738"/>
            <a:ext cx="3671551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/>
              <a:t>플레이 설정에서 인플레이 전 사용할 스킬 속성을 선정한다</a:t>
            </a:r>
            <a:r>
              <a:rPr lang="en-US" altLang="ko-KR" sz="2200" dirty="0"/>
              <a:t>. </a:t>
            </a:r>
            <a:r>
              <a:rPr lang="ko-KR" altLang="en-US" sz="2200" dirty="0"/>
              <a:t>스킬 속성은</a:t>
            </a:r>
            <a:r>
              <a:rPr lang="en-US" altLang="ko-KR" sz="2200" dirty="0"/>
              <a:t> </a:t>
            </a:r>
            <a:r>
              <a:rPr lang="ko-KR" altLang="en-US" sz="2200" dirty="0"/>
              <a:t>최대 </a:t>
            </a:r>
            <a:r>
              <a:rPr lang="en-US" altLang="ko-KR" sz="2200" dirty="0"/>
              <a:t>3</a:t>
            </a:r>
            <a:r>
              <a:rPr lang="ko-KR" altLang="en-US" sz="2200" dirty="0"/>
              <a:t>개까지 선정이 가능하며</a:t>
            </a:r>
            <a:r>
              <a:rPr lang="en-US" altLang="ko-KR" sz="2200" dirty="0"/>
              <a:t>, </a:t>
            </a:r>
            <a:r>
              <a:rPr lang="ko-KR" altLang="en-US" sz="2200" dirty="0"/>
              <a:t>인플레이에서 컨트롤러를 통하여 </a:t>
            </a:r>
            <a:r>
              <a:rPr lang="en-US" altLang="ko-KR" sz="2200" dirty="0"/>
              <a:t>3</a:t>
            </a:r>
            <a:r>
              <a:rPr lang="ko-KR" altLang="en-US" sz="2200" dirty="0"/>
              <a:t>가지 속성을 변경하며 전투에 임할 수 있다</a:t>
            </a:r>
            <a:r>
              <a:rPr lang="en-US" altLang="ko-KR" sz="2200" dirty="0"/>
              <a:t>.</a:t>
            </a:r>
            <a:r>
              <a:rPr lang="ko-KR" altLang="en-US" sz="2200" dirty="0"/>
              <a:t>  </a:t>
            </a:r>
            <a:r>
              <a:rPr lang="en-US" altLang="ko-KR" sz="2200" dirty="0"/>
              <a:t>UI</a:t>
            </a:r>
            <a:r>
              <a:rPr lang="ko-KR" altLang="en-US" sz="2200" dirty="0"/>
              <a:t> 전개 후 작성 예정</a:t>
            </a:r>
          </a:p>
        </p:txBody>
      </p:sp>
    </p:spTree>
    <p:extLst>
      <p:ext uri="{BB962C8B-B14F-4D97-AF65-F5344CB8AC3E}">
        <p14:creationId xmlns:p14="http://schemas.microsoft.com/office/powerpoint/2010/main" val="4757913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게임특징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15788" y="1293507"/>
            <a:ext cx="26324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스킬 선택</a:t>
            </a:r>
            <a:r>
              <a:rPr lang="en-US" altLang="ko-KR" dirty="0"/>
              <a:t>(</a:t>
            </a:r>
            <a:r>
              <a:rPr lang="ko-KR" altLang="en-US" dirty="0"/>
              <a:t>멀티 플레이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05D3ACA-6840-48B3-997E-187A6381E508}"/>
              </a:ext>
            </a:extLst>
          </p:cNvPr>
          <p:cNvSpPr/>
          <p:nvPr/>
        </p:nvSpPr>
        <p:spPr>
          <a:xfrm>
            <a:off x="2627293" y="2124271"/>
            <a:ext cx="4105835" cy="286683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9CB8E62-471B-428D-92C9-D37FC836E57E}"/>
              </a:ext>
            </a:extLst>
          </p:cNvPr>
          <p:cNvSpPr txBox="1"/>
          <p:nvPr/>
        </p:nvSpPr>
        <p:spPr>
          <a:xfrm>
            <a:off x="2844183" y="2390738"/>
            <a:ext cx="5971343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/>
              <a:t>마찬가지로 인플레이전 플레이 설정을 보유하며</a:t>
            </a:r>
            <a:r>
              <a:rPr lang="en-US" altLang="ko-KR" sz="2200" dirty="0"/>
              <a:t>, </a:t>
            </a:r>
            <a:r>
              <a:rPr lang="ko-KR" altLang="en-US" sz="2200" dirty="0"/>
              <a:t>등장 캐릭터들을 사용할 수 있다</a:t>
            </a:r>
            <a:r>
              <a:rPr lang="en-US" altLang="ko-KR" sz="2200" dirty="0"/>
              <a:t>. (</a:t>
            </a:r>
            <a:r>
              <a:rPr lang="ko-KR" altLang="en-US" sz="2200" dirty="0"/>
              <a:t>전설 </a:t>
            </a:r>
            <a:r>
              <a:rPr lang="en-US" altLang="ko-KR" sz="2200" dirty="0"/>
              <a:t>&amp; </a:t>
            </a:r>
            <a:r>
              <a:rPr lang="ko-KR" altLang="en-US" sz="2200" dirty="0"/>
              <a:t>보스 캐릭터들</a:t>
            </a:r>
            <a:r>
              <a:rPr lang="en-US" altLang="ko-KR" sz="2200" dirty="0"/>
              <a:t>) </a:t>
            </a:r>
            <a:r>
              <a:rPr lang="ko-KR" altLang="en-US" sz="2200" dirty="0"/>
              <a:t>캐릭터들은 특정 속성</a:t>
            </a:r>
            <a:r>
              <a:rPr lang="en-US" altLang="ko-KR" sz="2200" dirty="0"/>
              <a:t>(1</a:t>
            </a:r>
            <a:r>
              <a:rPr lang="ko-KR" altLang="en-US" sz="2200" dirty="0"/>
              <a:t>가지</a:t>
            </a:r>
            <a:r>
              <a:rPr lang="en-US" altLang="ko-KR" sz="2200" dirty="0"/>
              <a:t>)</a:t>
            </a:r>
            <a:r>
              <a:rPr lang="ko-KR" altLang="en-US" sz="2200" dirty="0"/>
              <a:t>을 기본적으로 보유하며</a:t>
            </a:r>
            <a:r>
              <a:rPr lang="en-US" altLang="ko-KR" sz="2200" dirty="0"/>
              <a:t>, </a:t>
            </a:r>
            <a:r>
              <a:rPr lang="ko-KR" altLang="en-US" sz="2200" dirty="0"/>
              <a:t>추가로 </a:t>
            </a:r>
            <a:r>
              <a:rPr lang="en-US" altLang="ko-KR" sz="2200" dirty="0"/>
              <a:t>1</a:t>
            </a:r>
            <a:r>
              <a:rPr lang="ko-KR" altLang="en-US" sz="2200" dirty="0"/>
              <a:t>개의 속성을 선택하여</a:t>
            </a:r>
            <a:r>
              <a:rPr lang="en-US" altLang="ko-KR" sz="2200" dirty="0"/>
              <a:t> 2</a:t>
            </a:r>
            <a:r>
              <a:rPr lang="ko-KR" altLang="en-US" sz="2200" dirty="0"/>
              <a:t>개의 속성으로 플레이에 임한다</a:t>
            </a:r>
            <a:r>
              <a:rPr lang="en-US" altLang="ko-KR" sz="2200" dirty="0"/>
              <a:t>.</a:t>
            </a:r>
          </a:p>
          <a:p>
            <a:endParaRPr lang="en-US" altLang="ko-KR" sz="2200" dirty="0"/>
          </a:p>
          <a:p>
            <a:r>
              <a:rPr lang="ko-KR" altLang="en-US" sz="2200" dirty="0"/>
              <a:t>플레이타임은 </a:t>
            </a:r>
            <a:r>
              <a:rPr lang="en-US" altLang="ko-KR" sz="2200" dirty="0"/>
              <a:t>90</a:t>
            </a:r>
            <a:r>
              <a:rPr lang="ko-KR" altLang="en-US" sz="2200" dirty="0"/>
              <a:t>초이며</a:t>
            </a:r>
            <a:r>
              <a:rPr lang="en-US" altLang="ko-KR" sz="2200" dirty="0"/>
              <a:t>, </a:t>
            </a:r>
            <a:r>
              <a:rPr lang="ko-KR" altLang="en-US" sz="2200" dirty="0" err="1"/>
              <a:t>맵선택</a:t>
            </a:r>
            <a:r>
              <a:rPr lang="ko-KR" altLang="en-US" sz="2200" dirty="0"/>
              <a:t> 후 인플레이에 들어간다</a:t>
            </a:r>
            <a:r>
              <a:rPr lang="en-US" altLang="ko-KR" sz="2200" dirty="0"/>
              <a:t>.</a:t>
            </a:r>
          </a:p>
          <a:p>
            <a:endParaRPr lang="en-US" altLang="ko-KR" sz="2200" dirty="0"/>
          </a:p>
          <a:p>
            <a:r>
              <a:rPr lang="ko-KR" altLang="en-US" sz="2200" dirty="0" err="1"/>
              <a:t>잡몹</a:t>
            </a:r>
            <a:r>
              <a:rPr lang="ko-KR" altLang="en-US" sz="2200" dirty="0"/>
              <a:t> 등장</a:t>
            </a:r>
            <a:r>
              <a:rPr lang="en-US" altLang="ko-KR" sz="2200" dirty="0"/>
              <a:t>? </a:t>
            </a:r>
            <a:r>
              <a:rPr lang="ko-KR" altLang="en-US" sz="2200" dirty="0"/>
              <a:t>방해 오브젝트</a:t>
            </a:r>
            <a:r>
              <a:rPr lang="en-US" altLang="ko-KR" sz="2200" dirty="0"/>
              <a:t>? </a:t>
            </a:r>
            <a:endParaRPr lang="ko-KR" altLang="en-US" sz="2200" dirty="0"/>
          </a:p>
        </p:txBody>
      </p:sp>
    </p:spTree>
    <p:extLst>
      <p:ext uri="{BB962C8B-B14F-4D97-AF65-F5344CB8AC3E}">
        <p14:creationId xmlns:p14="http://schemas.microsoft.com/office/powerpoint/2010/main" val="229576079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진행 일정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121122" y="792205"/>
            <a:ext cx="769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일정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AE9BD97-965F-480C-A992-B2099701A0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0024" y="1349406"/>
            <a:ext cx="7450788" cy="5199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36575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323597" y="3542595"/>
            <a:ext cx="16610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- </a:t>
            </a:r>
            <a:r>
              <a:rPr lang="en-US" altLang="ko-KR" sz="2000" dirty="0" err="1"/>
              <a:t>Rucid</a:t>
            </a:r>
            <a:r>
              <a:rPr lang="en-US" altLang="ko-KR" sz="2000" dirty="0"/>
              <a:t> witch -</a:t>
            </a:r>
            <a:endParaRPr lang="ko-KR" altLang="en-US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66B042-5D6E-4138-AFC1-2AA43E0D7FBF}"/>
              </a:ext>
            </a:extLst>
          </p:cNvPr>
          <p:cNvSpPr txBox="1"/>
          <p:nvPr/>
        </p:nvSpPr>
        <p:spPr>
          <a:xfrm>
            <a:off x="3946746" y="2106715"/>
            <a:ext cx="463941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b="1" dirty="0"/>
              <a:t>THE END</a:t>
            </a:r>
            <a:endParaRPr lang="ko-KR" altLang="en-US" sz="9600" b="1" dirty="0"/>
          </a:p>
        </p:txBody>
      </p:sp>
    </p:spTree>
    <p:extLst>
      <p:ext uri="{BB962C8B-B14F-4D97-AF65-F5344CB8AC3E}">
        <p14:creationId xmlns:p14="http://schemas.microsoft.com/office/powerpoint/2010/main" val="32054383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255059" y="2854141"/>
            <a:ext cx="4105835" cy="194197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개요</a:t>
            </a:r>
          </a:p>
        </p:txBody>
      </p:sp>
      <p:graphicFrame>
        <p:nvGraphicFramePr>
          <p:cNvPr id="5" name="내용 개체 틀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95579944"/>
              </p:ext>
            </p:extLst>
          </p:nvPr>
        </p:nvGraphicFramePr>
        <p:xfrm>
          <a:off x="5992123" y="2785728"/>
          <a:ext cx="4925683" cy="40207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37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719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04156">
                <a:tc>
                  <a:txBody>
                    <a:bodyPr/>
                    <a:lstStyle/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r>
                        <a:rPr lang="ko-KR" altLang="en-US" dirty="0"/>
                        <a:t>게임이름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en-US" altLang="ko-KR" dirty="0"/>
                    </a:p>
                    <a:p>
                      <a:pPr algn="l" latinLnBrk="1"/>
                      <a:r>
                        <a:rPr lang="ko-KR" altLang="en-US" dirty="0"/>
                        <a:t> 자각마녀     </a:t>
                      </a:r>
                      <a:r>
                        <a:rPr lang="en-US" altLang="ko-KR" dirty="0" err="1"/>
                        <a:t>Rucid</a:t>
                      </a:r>
                      <a:r>
                        <a:rPr lang="en-US" altLang="ko-KR" baseline="0" dirty="0"/>
                        <a:t> witch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04156">
                <a:tc>
                  <a:txBody>
                    <a:bodyPr/>
                    <a:lstStyle/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r>
                        <a:rPr lang="ko-KR" altLang="en-US" dirty="0"/>
                        <a:t>장르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en-US" altLang="ko-KR" dirty="0"/>
                    </a:p>
                    <a:p>
                      <a:pPr algn="l" latinLnBrk="1"/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3D </a:t>
                      </a:r>
                      <a:r>
                        <a:rPr lang="ko-KR" altLang="en-US" dirty="0"/>
                        <a:t>아케이드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대전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04156">
                <a:tc>
                  <a:txBody>
                    <a:bodyPr/>
                    <a:lstStyle/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r>
                        <a:rPr lang="ko-KR" altLang="en-US" dirty="0"/>
                        <a:t>플랫폼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en-US" altLang="ko-KR" dirty="0"/>
                    </a:p>
                    <a:p>
                      <a:pPr algn="l" latinLnBrk="1"/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PC, Oculus lift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04156">
                <a:tc>
                  <a:txBody>
                    <a:bodyPr/>
                    <a:lstStyle/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r>
                        <a:rPr lang="ko-KR" altLang="en-US" dirty="0"/>
                        <a:t>연령등급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en-US" altLang="ko-KR" dirty="0"/>
                    </a:p>
                    <a:p>
                      <a:pPr algn="l" latinLnBrk="1"/>
                      <a:r>
                        <a:rPr lang="en-US" altLang="ko-KR" dirty="0"/>
                        <a:t> 12</a:t>
                      </a:r>
                      <a:r>
                        <a:rPr lang="ko-KR" altLang="en-US" dirty="0"/>
                        <a:t>세 </a:t>
                      </a:r>
                      <a:r>
                        <a:rPr lang="ko-KR" altLang="en-US" dirty="0" err="1"/>
                        <a:t>이용가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041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요구 사양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/>
                        <a:t>미정</a:t>
                      </a:r>
                      <a:r>
                        <a:rPr lang="en-US" altLang="ko-KR" dirty="0"/>
                        <a:t>X </a:t>
                      </a:r>
                    </a:p>
                    <a:p>
                      <a:pPr algn="l" latinLnBrk="1"/>
                      <a:r>
                        <a:rPr lang="ko-KR" altLang="en-US" dirty="0"/>
                        <a:t>그래픽카드 </a:t>
                      </a:r>
                      <a:r>
                        <a:rPr lang="en-US" altLang="ko-KR" dirty="0"/>
                        <a:t>GTX 980</a:t>
                      </a:r>
                      <a:r>
                        <a:rPr lang="ko-KR" altLang="en-US" dirty="0"/>
                        <a:t>이상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705614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655608" y="1528578"/>
            <a:ext cx="4416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게임 </a:t>
            </a:r>
            <a:r>
              <a:rPr lang="ko-KR" altLang="en-US" dirty="0" err="1"/>
              <a:t>컨셉</a:t>
            </a:r>
            <a:r>
              <a:rPr lang="ko-KR" altLang="en-US" dirty="0"/>
              <a:t>      </a:t>
            </a:r>
            <a:r>
              <a:rPr lang="ko-KR" altLang="en-US" dirty="0">
                <a:solidFill>
                  <a:schemeClr val="accent4">
                    <a:lumMod val="50000"/>
                  </a:schemeClr>
                </a:solidFill>
              </a:rPr>
              <a:t>꿈을 벗어나기 위한 마녀의 전투 </a:t>
            </a:r>
            <a:endParaRPr lang="en-US" altLang="ko-KR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55608" y="1965219"/>
            <a:ext cx="87661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기획 컨셉</a:t>
            </a:r>
            <a:r>
              <a:rPr lang="en-US" altLang="ko-KR" dirty="0"/>
              <a:t>      </a:t>
            </a:r>
            <a:r>
              <a:rPr lang="ko-KR" altLang="en-US" dirty="0" err="1">
                <a:solidFill>
                  <a:schemeClr val="accent4">
                    <a:lumMod val="50000"/>
                  </a:schemeClr>
                </a:solidFill>
              </a:rPr>
              <a:t>오큘러스</a:t>
            </a:r>
            <a:r>
              <a:rPr lang="ko-KR" altLang="en-US" dirty="0">
                <a:solidFill>
                  <a:schemeClr val="accent4">
                    <a:lumMod val="50000"/>
                  </a:schemeClr>
                </a:solidFill>
              </a:rPr>
              <a:t> 리프트와 컨트롤러를 사용하여</a:t>
            </a:r>
            <a:r>
              <a:rPr lang="en-US" altLang="ko-KR" dirty="0">
                <a:solidFill>
                  <a:schemeClr val="accent4">
                    <a:lumMod val="50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accent4">
                    <a:lumMod val="50000"/>
                  </a:schemeClr>
                </a:solidFill>
              </a:rPr>
              <a:t>몰입도 높은 </a:t>
            </a:r>
            <a:r>
              <a:rPr lang="en-US" altLang="ko-KR" dirty="0">
                <a:solidFill>
                  <a:schemeClr val="accent4">
                    <a:lumMod val="50000"/>
                  </a:schemeClr>
                </a:solidFill>
              </a:rPr>
              <a:t>VR </a:t>
            </a:r>
            <a:r>
              <a:rPr lang="ko-KR" altLang="en-US" dirty="0">
                <a:solidFill>
                  <a:schemeClr val="accent4">
                    <a:lumMod val="50000"/>
                  </a:schemeClr>
                </a:solidFill>
              </a:rPr>
              <a:t>모션인식게임</a:t>
            </a:r>
            <a:r>
              <a:rPr lang="en-US" altLang="ko-KR" dirty="0">
                <a:solidFill>
                  <a:schemeClr val="accent4">
                    <a:lumMod val="50000"/>
                  </a:schemeClr>
                </a:solidFill>
              </a:rPr>
              <a:t>	       </a:t>
            </a:r>
            <a:r>
              <a:rPr lang="ko-KR" altLang="en-US" dirty="0">
                <a:solidFill>
                  <a:schemeClr val="accent4">
                    <a:lumMod val="50000"/>
                  </a:schemeClr>
                </a:solidFill>
              </a:rPr>
              <a:t>을 제작한다</a:t>
            </a:r>
            <a:r>
              <a:rPr lang="en-US" altLang="ko-KR" dirty="0">
                <a:solidFill>
                  <a:schemeClr val="accent4">
                    <a:lumMod val="50000"/>
                  </a:schemeClr>
                </a:solidFill>
              </a:rPr>
              <a:t>.</a:t>
            </a:r>
            <a:endParaRPr lang="ko-KR" altLang="en-US" dirty="0">
              <a:solidFill>
                <a:schemeClr val="accent4">
                  <a:lumMod val="50000"/>
                </a:schemeClr>
              </a:solidFill>
            </a:endParaRPr>
          </a:p>
          <a:p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471949" y="2930531"/>
            <a:ext cx="3703834" cy="1692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HanS CalliPunch" panose="00010101010101010101" pitchFamily="2" charset="-127"/>
                <a:ea typeface="HanS CalliPunch" panose="00010101010101010101" pitchFamily="2" charset="-127"/>
              </a:rPr>
              <a:t>자각마녀 </a:t>
            </a:r>
            <a:endParaRPr lang="en-US" altLang="ko-KR" sz="3200" dirty="0">
              <a:latin typeface="HanS CalliPunch" panose="00010101010101010101" pitchFamily="2" charset="-127"/>
              <a:ea typeface="HanS CalliPunch" panose="00010101010101010101" pitchFamily="2" charset="-127"/>
            </a:endParaRPr>
          </a:p>
          <a:p>
            <a:endParaRPr lang="en-US" altLang="ko-KR" dirty="0"/>
          </a:p>
          <a:p>
            <a:r>
              <a:rPr lang="ko-KR" altLang="en-US" dirty="0"/>
              <a:t>   </a:t>
            </a:r>
            <a:r>
              <a:rPr lang="ko-KR" altLang="en-US" dirty="0" err="1"/>
              <a:t>자각몽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en-US" altLang="ko-KR" dirty="0" err="1"/>
              <a:t>Rucid</a:t>
            </a:r>
            <a:r>
              <a:rPr lang="en-US" altLang="ko-KR" dirty="0"/>
              <a:t> dream) + </a:t>
            </a:r>
            <a:r>
              <a:rPr lang="ko-KR" altLang="en-US" dirty="0"/>
              <a:t>마녀 </a:t>
            </a:r>
            <a:r>
              <a:rPr lang="en-US" altLang="ko-KR" dirty="0"/>
              <a:t>(witch)</a:t>
            </a:r>
          </a:p>
          <a:p>
            <a:r>
              <a:rPr lang="en-US" altLang="ko-KR" dirty="0"/>
              <a:t>       =</a:t>
            </a:r>
            <a:r>
              <a:rPr lang="ko-KR" altLang="en-US" dirty="0"/>
              <a:t> 꿈을 꾸는 마녀</a:t>
            </a:r>
            <a:endParaRPr lang="en-US" altLang="ko-KR" dirty="0"/>
          </a:p>
          <a:p>
            <a:r>
              <a:rPr lang="en-US" altLang="ko-KR" dirty="0"/>
              <a:t>         = </a:t>
            </a:r>
            <a:r>
              <a:rPr lang="ko-KR" altLang="en-US" dirty="0"/>
              <a:t>꿈을 지배하는 마녀</a:t>
            </a:r>
          </a:p>
        </p:txBody>
      </p:sp>
    </p:spTree>
    <p:extLst>
      <p:ext uri="{BB962C8B-B14F-4D97-AF65-F5344CB8AC3E}">
        <p14:creationId xmlns:p14="http://schemas.microsoft.com/office/powerpoint/2010/main" val="226946290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참고 문헌</a:t>
            </a:r>
          </a:p>
        </p:txBody>
      </p:sp>
    </p:spTree>
    <p:extLst>
      <p:ext uri="{BB962C8B-B14F-4D97-AF65-F5344CB8AC3E}">
        <p14:creationId xmlns:p14="http://schemas.microsoft.com/office/powerpoint/2010/main" val="37439185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소개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5641" y="1904246"/>
            <a:ext cx="4282758" cy="181481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TextBox 4"/>
          <p:cNvSpPr txBox="1"/>
          <p:nvPr/>
        </p:nvSpPr>
        <p:spPr>
          <a:xfrm>
            <a:off x="514349" y="1276906"/>
            <a:ext cx="76161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세계관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ko-KR" altLang="ko-KR" b="1" dirty="0"/>
              <a:t>서양 중세</a:t>
            </a:r>
            <a:r>
              <a:rPr lang="en-US" altLang="ko-KR" b="1" dirty="0"/>
              <a:t>+</a:t>
            </a:r>
            <a:r>
              <a:rPr lang="ko-KR" altLang="ko-KR" b="1" dirty="0"/>
              <a:t>현대의 판타지</a:t>
            </a:r>
            <a:r>
              <a:rPr lang="en-US" altLang="ko-KR" b="1" dirty="0"/>
              <a:t>” </a:t>
            </a:r>
            <a:r>
              <a:rPr lang="ko-KR" altLang="ko-KR" b="1" dirty="0"/>
              <a:t>를 첨가한 꿈과 마법</a:t>
            </a:r>
            <a:r>
              <a:rPr lang="en-US" altLang="ko-KR" b="1" dirty="0"/>
              <a:t>, </a:t>
            </a:r>
            <a:r>
              <a:rPr lang="ko-KR" altLang="ko-KR" b="1" dirty="0"/>
              <a:t>마녀의 전투 게임</a:t>
            </a:r>
          </a:p>
          <a:p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5679" y="4355230"/>
            <a:ext cx="5182682" cy="174780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cxnSp>
        <p:nvCxnSpPr>
          <p:cNvPr id="9" name="직선 연결선 8"/>
          <p:cNvCxnSpPr>
            <a:stCxn id="4" idx="4"/>
            <a:endCxn id="3" idx="0"/>
          </p:cNvCxnSpPr>
          <p:nvPr/>
        </p:nvCxnSpPr>
        <p:spPr>
          <a:xfrm>
            <a:off x="9107020" y="3719064"/>
            <a:ext cx="0" cy="636166"/>
          </a:xfrm>
          <a:prstGeom prst="line">
            <a:avLst/>
          </a:prstGeom>
          <a:ln w="76200">
            <a:solidFill>
              <a:srgbClr val="FFC000"/>
            </a:solidFill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514348" y="1782501"/>
            <a:ext cx="4918263" cy="2051341"/>
          </a:xfrm>
          <a:prstGeom prst="rect">
            <a:avLst/>
          </a:prstGeom>
          <a:solidFill>
            <a:schemeClr val="bg1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영원의 성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차원 사이의 이 공간에 존재하는 영원의 성에는 꿈을 관장하는 마녀와 마녀가 빚어낸 </a:t>
            </a:r>
            <a:r>
              <a:rPr lang="en-US" altLang="ko-KR" sz="1400" dirty="0">
                <a:solidFill>
                  <a:schemeClr val="tx1"/>
                </a:solidFill>
              </a:rPr>
              <a:t>6</a:t>
            </a:r>
            <a:r>
              <a:rPr lang="ko-KR" altLang="en-US" sz="1400" dirty="0">
                <a:solidFill>
                  <a:schemeClr val="tx1"/>
                </a:solidFill>
              </a:rPr>
              <a:t>명의 권속들이 살고 있었다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권속들은 꿈으로 존재하는 허상이지만 모두 자아를 가지고 있었다</a:t>
            </a:r>
            <a:r>
              <a:rPr lang="en-US" altLang="ko-KR" sz="1400" dirty="0">
                <a:solidFill>
                  <a:schemeClr val="tx1"/>
                </a:solidFill>
              </a:rPr>
              <a:t>. </a:t>
            </a:r>
            <a:r>
              <a:rPr lang="ko-KR" altLang="en-US" sz="1400" dirty="0">
                <a:solidFill>
                  <a:schemeClr val="tx1"/>
                </a:solidFill>
              </a:rPr>
              <a:t>그들은 실재하길 원했고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ko-KR" altLang="en-US" sz="1400" dirty="0">
                <a:solidFill>
                  <a:schemeClr val="tx1"/>
                </a:solidFill>
              </a:rPr>
              <a:t>마녀를 봉인하고 힘을 빼앗아 관리자의 위치에 오른다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주인이 없는 성은 붕괴하기 시작했고 권속들은 외면하지만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ko-KR" altLang="en-US" sz="1400" dirty="0">
                <a:solidFill>
                  <a:schemeClr val="tx1"/>
                </a:solidFill>
              </a:rPr>
              <a:t>한 권속이 마녀를 깨우기 위해 그녀의 꿈속에서 의식을 분리하고 현실로 끄집어 낸다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1354238" y="4264334"/>
            <a:ext cx="4078373" cy="1929596"/>
          </a:xfrm>
          <a:prstGeom prst="rect">
            <a:avLst/>
          </a:prstGeom>
          <a:solidFill>
            <a:schemeClr val="bg1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마녀들의 꿈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한 마녀를 가두기 위한 </a:t>
            </a:r>
            <a:r>
              <a:rPr lang="en-US" altLang="ko-KR" sz="1400" dirty="0">
                <a:solidFill>
                  <a:schemeClr val="tx1"/>
                </a:solidFill>
              </a:rPr>
              <a:t>6</a:t>
            </a:r>
            <a:r>
              <a:rPr lang="ko-KR" altLang="en-US" sz="1400" dirty="0">
                <a:solidFill>
                  <a:schemeClr val="tx1"/>
                </a:solidFill>
              </a:rPr>
              <a:t>개의 봉인이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각자</a:t>
            </a:r>
            <a:r>
              <a:rPr lang="en-US" altLang="ko-KR" sz="1400" dirty="0">
                <a:solidFill>
                  <a:schemeClr val="tx1"/>
                </a:solidFill>
              </a:rPr>
              <a:t> </a:t>
            </a:r>
            <a:r>
              <a:rPr lang="ko-KR" altLang="en-US" sz="1400" dirty="0">
                <a:solidFill>
                  <a:schemeClr val="tx1"/>
                </a:solidFill>
              </a:rPr>
              <a:t>봉인의 매개체가 되는 마녀들의 특성에 따라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현실로 구현된 것 </a:t>
            </a:r>
            <a:r>
              <a:rPr lang="en-US" altLang="ko-KR" sz="1400" dirty="0">
                <a:solidFill>
                  <a:schemeClr val="tx1"/>
                </a:solidFill>
              </a:rPr>
              <a:t>(</a:t>
            </a:r>
            <a:r>
              <a:rPr lang="ko-KR" altLang="en-US" sz="1400" dirty="0">
                <a:solidFill>
                  <a:schemeClr val="tx1"/>
                </a:solidFill>
              </a:rPr>
              <a:t>꿈의 공간</a:t>
            </a:r>
            <a:r>
              <a:rPr lang="en-US" altLang="ko-KR" sz="1400" dirty="0">
                <a:solidFill>
                  <a:schemeClr val="tx1"/>
                </a:solidFill>
              </a:rPr>
              <a:t>)</a:t>
            </a: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공간의 주인이 되는 자를 무찌르면 꿈이 무너지고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그에 해당하는 봉인이 풀린다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cxnSp>
        <p:nvCxnSpPr>
          <p:cNvPr id="17" name="직선 연결선 16"/>
          <p:cNvCxnSpPr>
            <a:cxnSpLocks/>
            <a:stCxn id="11" idx="3"/>
          </p:cNvCxnSpPr>
          <p:nvPr/>
        </p:nvCxnSpPr>
        <p:spPr>
          <a:xfrm>
            <a:off x="5432611" y="2808172"/>
            <a:ext cx="1257556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>
            <a:cxnSpLocks/>
            <a:stCxn id="15" idx="3"/>
          </p:cNvCxnSpPr>
          <p:nvPr/>
        </p:nvCxnSpPr>
        <p:spPr>
          <a:xfrm>
            <a:off x="5432611" y="5229132"/>
            <a:ext cx="860613" cy="6256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23157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소개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0089" y="2087657"/>
            <a:ext cx="9436627" cy="429464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TextBox 2"/>
          <p:cNvSpPr txBox="1"/>
          <p:nvPr/>
        </p:nvSpPr>
        <p:spPr>
          <a:xfrm>
            <a:off x="1385010" y="2940424"/>
            <a:ext cx="1920719" cy="18774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/>
              <a:t>어느 차원의 틈</a:t>
            </a:r>
            <a:r>
              <a:rPr lang="en-US" altLang="ko-KR" sz="1400" dirty="0"/>
              <a:t>, </a:t>
            </a:r>
          </a:p>
          <a:p>
            <a:pPr algn="ctr"/>
            <a:r>
              <a:rPr lang="ko-KR" altLang="en-US" sz="1400" dirty="0"/>
              <a:t>꿈을 꾸는 모든 이들이</a:t>
            </a:r>
            <a:endParaRPr lang="en-US" altLang="ko-KR" sz="1400" dirty="0"/>
          </a:p>
          <a:p>
            <a:pPr algn="ctr"/>
            <a:r>
              <a:rPr lang="ko-KR" altLang="en-US" sz="1400" dirty="0"/>
              <a:t>모이는 조율의 성에는 </a:t>
            </a:r>
            <a:endParaRPr lang="en-US" altLang="ko-KR" sz="1400" dirty="0"/>
          </a:p>
          <a:p>
            <a:pPr algn="ctr"/>
            <a:r>
              <a:rPr lang="ko-KR" altLang="en-US" sz="1400" dirty="0"/>
              <a:t>꿈을 관장하는 마녀와 </a:t>
            </a:r>
            <a:endParaRPr lang="en-US" altLang="ko-KR" sz="1400" dirty="0"/>
          </a:p>
          <a:p>
            <a:pPr algn="ctr"/>
            <a:r>
              <a:rPr lang="ko-KR" altLang="en-US" sz="1400" dirty="0"/>
              <a:t>마녀가 꿈을 빚어 만든</a:t>
            </a:r>
            <a:endParaRPr lang="en-US" altLang="ko-KR" sz="1400" dirty="0"/>
          </a:p>
          <a:p>
            <a:pPr algn="ctr"/>
            <a:r>
              <a:rPr lang="en-US" altLang="ko-KR" sz="1400" dirty="0"/>
              <a:t>6</a:t>
            </a:r>
            <a:r>
              <a:rPr lang="ko-KR" altLang="en-US" sz="1400" dirty="0"/>
              <a:t>명의 권속들이</a:t>
            </a:r>
            <a:endParaRPr lang="en-US" altLang="ko-KR" sz="1400" dirty="0"/>
          </a:p>
          <a:p>
            <a:pPr algn="ctr"/>
            <a:r>
              <a:rPr lang="ko-KR" altLang="en-US" sz="1400" dirty="0"/>
              <a:t>살고 있었다</a:t>
            </a:r>
            <a:r>
              <a:rPr lang="en-US" altLang="ko-KR" sz="1400" dirty="0"/>
              <a:t>.</a:t>
            </a:r>
            <a:endParaRPr lang="ko-KR" altLang="en-US" sz="1400" dirty="0"/>
          </a:p>
          <a:p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300027" y="2940424"/>
            <a:ext cx="183575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/>
              <a:t>권속들은 꿈의 존재</a:t>
            </a:r>
            <a:r>
              <a:rPr lang="en-US" altLang="ko-KR" sz="1400" dirty="0"/>
              <a:t>,</a:t>
            </a:r>
          </a:p>
          <a:p>
            <a:pPr algn="ctr"/>
            <a:r>
              <a:rPr lang="ko-KR" altLang="en-US" sz="1400" dirty="0"/>
              <a:t>즉 실체 없는 허상이다</a:t>
            </a:r>
            <a:r>
              <a:rPr lang="en-US" altLang="ko-KR" sz="1400" dirty="0"/>
              <a:t>.</a:t>
            </a:r>
          </a:p>
          <a:p>
            <a:pPr algn="ctr"/>
            <a:r>
              <a:rPr lang="ko-KR" altLang="en-US" sz="1400" dirty="0"/>
              <a:t>하지만 그들에겐</a:t>
            </a:r>
            <a:endParaRPr lang="en-US" altLang="ko-KR" sz="1400" dirty="0"/>
          </a:p>
          <a:p>
            <a:pPr algn="ctr"/>
            <a:r>
              <a:rPr lang="ko-KR" altLang="en-US" sz="1400" dirty="0"/>
              <a:t>자아가</a:t>
            </a:r>
            <a:r>
              <a:rPr lang="en-US" altLang="ko-KR" sz="1400" dirty="0"/>
              <a:t> </a:t>
            </a:r>
            <a:r>
              <a:rPr lang="ko-KR" altLang="en-US" sz="1400" dirty="0"/>
              <a:t>있었고 언젠가</a:t>
            </a:r>
            <a:endParaRPr lang="en-US" altLang="ko-KR" sz="1400" dirty="0"/>
          </a:p>
          <a:p>
            <a:pPr algn="ctr"/>
            <a:r>
              <a:rPr lang="ko-KR" altLang="en-US" sz="1400" dirty="0"/>
              <a:t>사라질 것을 항상</a:t>
            </a:r>
            <a:endParaRPr lang="en-US" altLang="ko-KR" sz="1400" dirty="0"/>
          </a:p>
          <a:p>
            <a:pPr algn="ctr"/>
            <a:r>
              <a:rPr lang="ko-KR" altLang="en-US" sz="1400" dirty="0"/>
              <a:t>불안해 했다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8" name="TextBox 7"/>
          <p:cNvSpPr txBox="1"/>
          <p:nvPr/>
        </p:nvSpPr>
        <p:spPr>
          <a:xfrm>
            <a:off x="5200560" y="2940424"/>
            <a:ext cx="1795684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/>
              <a:t>결국 누군가의</a:t>
            </a:r>
            <a:endParaRPr lang="en-US" altLang="ko-KR" sz="1400" dirty="0"/>
          </a:p>
          <a:p>
            <a:pPr algn="ctr"/>
            <a:r>
              <a:rPr lang="ko-KR" altLang="en-US" sz="1400" dirty="0"/>
              <a:t>주도와 함께 불안감은</a:t>
            </a:r>
            <a:endParaRPr lang="en-US" altLang="ko-KR" sz="1400" dirty="0"/>
          </a:p>
          <a:p>
            <a:pPr algn="ctr"/>
            <a:r>
              <a:rPr lang="ko-KR" altLang="en-US" sz="1400" dirty="0"/>
              <a:t>극에 달해 마녀를</a:t>
            </a:r>
            <a:endParaRPr lang="en-US" altLang="ko-KR" sz="1400" dirty="0"/>
          </a:p>
          <a:p>
            <a:pPr algn="ctr"/>
            <a:r>
              <a:rPr lang="ko-KR" altLang="en-US" sz="1400" dirty="0"/>
              <a:t>배신하기에 이른다</a:t>
            </a:r>
            <a:r>
              <a:rPr lang="en-US" altLang="ko-KR" sz="1400" dirty="0"/>
              <a:t>.</a:t>
            </a:r>
          </a:p>
          <a:p>
            <a:pPr algn="ctr"/>
            <a:r>
              <a:rPr lang="ko-KR" altLang="en-US" sz="1400" dirty="0"/>
              <a:t>마녀의 시선이 꿈을</a:t>
            </a:r>
            <a:endParaRPr lang="en-US" altLang="ko-KR" sz="1400" dirty="0"/>
          </a:p>
          <a:p>
            <a:pPr algn="ctr"/>
            <a:r>
              <a:rPr lang="ko-KR" altLang="en-US" sz="1400" dirty="0"/>
              <a:t>향해 있는 사이</a:t>
            </a:r>
            <a:endParaRPr lang="en-US" altLang="ko-KR" sz="1400" dirty="0"/>
          </a:p>
          <a:p>
            <a:pPr algn="ctr"/>
            <a:r>
              <a:rPr lang="ko-KR" altLang="en-US" sz="1400" dirty="0"/>
              <a:t>힘을 빼앗고 그들</a:t>
            </a:r>
            <a:endParaRPr lang="en-US" altLang="ko-KR" sz="1400" dirty="0"/>
          </a:p>
          <a:p>
            <a:pPr algn="ctr"/>
            <a:r>
              <a:rPr lang="ko-KR" altLang="en-US" sz="1400" dirty="0"/>
              <a:t>스스로가 마녀가 된다</a:t>
            </a:r>
            <a:r>
              <a:rPr lang="en-US" altLang="ko-KR" sz="1400" dirty="0"/>
              <a:t>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058763" y="2940424"/>
            <a:ext cx="1790875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/>
              <a:t>그들의 주인은 환상</a:t>
            </a:r>
            <a:endParaRPr lang="en-US" altLang="ko-KR" sz="1400" dirty="0"/>
          </a:p>
          <a:p>
            <a:pPr algn="ctr"/>
            <a:r>
              <a:rPr lang="ko-KR" altLang="en-US" sz="1400" dirty="0"/>
              <a:t>속에 사는 존재이며</a:t>
            </a:r>
            <a:endParaRPr lang="en-US" altLang="ko-KR" sz="1400" dirty="0"/>
          </a:p>
          <a:p>
            <a:pPr algn="ctr"/>
            <a:r>
              <a:rPr lang="ko-KR" altLang="en-US" sz="1400" dirty="0"/>
              <a:t>자신들이 죽일 수 없는</a:t>
            </a:r>
            <a:endParaRPr lang="en-US" altLang="ko-KR" sz="1400" dirty="0"/>
          </a:p>
          <a:p>
            <a:pPr algn="ctr"/>
            <a:r>
              <a:rPr lang="ko-KR" altLang="en-US" sz="1400" dirty="0"/>
              <a:t>자다</a:t>
            </a:r>
            <a:r>
              <a:rPr lang="en-US" altLang="ko-KR" sz="1400" dirty="0"/>
              <a:t>.</a:t>
            </a:r>
          </a:p>
          <a:p>
            <a:pPr algn="ctr"/>
            <a:r>
              <a:rPr lang="ko-KR" altLang="en-US" sz="1400" dirty="0"/>
              <a:t>육체는 성에 정신은</a:t>
            </a:r>
            <a:endParaRPr lang="en-US" altLang="ko-KR" sz="1400" dirty="0"/>
          </a:p>
          <a:p>
            <a:pPr algn="ctr"/>
            <a:r>
              <a:rPr lang="ko-KR" altLang="en-US" sz="1400" dirty="0"/>
              <a:t>그녀의 꿈 속에 가두고</a:t>
            </a:r>
            <a:endParaRPr lang="en-US" altLang="ko-KR" sz="1400" dirty="0"/>
          </a:p>
          <a:p>
            <a:pPr algn="ctr"/>
            <a:r>
              <a:rPr lang="ko-KR" altLang="en-US" sz="1400" dirty="0"/>
              <a:t>그들 스스로 봉인의</a:t>
            </a:r>
            <a:endParaRPr lang="en-US" altLang="ko-KR" sz="1400" dirty="0"/>
          </a:p>
          <a:p>
            <a:pPr algn="ctr"/>
            <a:r>
              <a:rPr lang="ko-KR" altLang="en-US" sz="1400" dirty="0"/>
              <a:t>매개체가 되었다</a:t>
            </a:r>
            <a:r>
              <a:rPr lang="en-US" altLang="ko-KR" sz="1400" dirty="0"/>
              <a:t>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906304" y="2771147"/>
            <a:ext cx="1898277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latin typeface="+mn-ea"/>
              </a:rPr>
              <a:t>마녀의 곁에 가장 오래</a:t>
            </a:r>
            <a:endParaRPr lang="en-US" altLang="ko-KR" sz="1400" dirty="0">
              <a:latin typeface="+mn-ea"/>
            </a:endParaRPr>
          </a:p>
          <a:p>
            <a:pPr algn="ctr"/>
            <a:r>
              <a:rPr lang="ko-KR" altLang="en-US" sz="1400" dirty="0">
                <a:latin typeface="+mn-ea"/>
              </a:rPr>
              <a:t>머물렀던 </a:t>
            </a:r>
            <a:r>
              <a:rPr lang="ko-KR" altLang="en-US" sz="1400" dirty="0" err="1">
                <a:latin typeface="+mn-ea"/>
              </a:rPr>
              <a:t>칼리는</a:t>
            </a:r>
            <a:endParaRPr lang="en-US" altLang="ko-KR" sz="1400" dirty="0">
              <a:latin typeface="+mn-ea"/>
            </a:endParaRPr>
          </a:p>
          <a:p>
            <a:pPr algn="ctr"/>
            <a:r>
              <a:rPr lang="ko-KR" altLang="en-US" sz="1400" dirty="0">
                <a:latin typeface="+mn-ea"/>
              </a:rPr>
              <a:t>마녀가 모든 것을</a:t>
            </a:r>
            <a:endParaRPr lang="en-US" altLang="ko-KR" sz="1400" dirty="0">
              <a:latin typeface="+mn-ea"/>
            </a:endParaRPr>
          </a:p>
          <a:p>
            <a:pPr algn="ctr"/>
            <a:r>
              <a:rPr lang="ko-KR" altLang="en-US" sz="1400" dirty="0">
                <a:latin typeface="+mn-ea"/>
              </a:rPr>
              <a:t>알고도 가만히</a:t>
            </a:r>
            <a:endParaRPr lang="en-US" altLang="ko-KR" sz="1400" dirty="0">
              <a:latin typeface="+mn-ea"/>
            </a:endParaRPr>
          </a:p>
          <a:p>
            <a:pPr algn="ctr"/>
            <a:r>
              <a:rPr lang="ko-KR" altLang="en-US" sz="1400" dirty="0">
                <a:latin typeface="+mn-ea"/>
              </a:rPr>
              <a:t>있었던 걸 알았다</a:t>
            </a:r>
            <a:r>
              <a:rPr lang="en-US" altLang="ko-KR" sz="1400" dirty="0">
                <a:latin typeface="+mn-ea"/>
              </a:rPr>
              <a:t>.</a:t>
            </a:r>
          </a:p>
          <a:p>
            <a:pPr algn="ctr"/>
            <a:r>
              <a:rPr lang="ko-KR" altLang="en-US" sz="1400" dirty="0">
                <a:latin typeface="+mn-ea"/>
              </a:rPr>
              <a:t>사라질까 불안한 건</a:t>
            </a:r>
            <a:endParaRPr lang="en-US" altLang="ko-KR" sz="1400" dirty="0">
              <a:latin typeface="+mn-ea"/>
            </a:endParaRPr>
          </a:p>
          <a:p>
            <a:pPr algn="ctr"/>
            <a:r>
              <a:rPr lang="ko-KR" altLang="en-US" sz="1400" dirty="0">
                <a:latin typeface="+mn-ea"/>
              </a:rPr>
              <a:t>그녀도 마찬가지였기에</a:t>
            </a:r>
            <a:endParaRPr lang="en-US" altLang="ko-KR" sz="1400" dirty="0">
              <a:latin typeface="+mn-ea"/>
            </a:endParaRPr>
          </a:p>
          <a:p>
            <a:pPr algn="ctr"/>
            <a:r>
              <a:rPr lang="ko-KR" altLang="en-US" sz="1400" dirty="0">
                <a:latin typeface="+mn-ea"/>
              </a:rPr>
              <a:t>혹시나 하고 다른</a:t>
            </a:r>
            <a:endParaRPr lang="en-US" altLang="ko-KR" sz="1400" dirty="0">
              <a:latin typeface="+mn-ea"/>
            </a:endParaRPr>
          </a:p>
          <a:p>
            <a:pPr algn="ctr"/>
            <a:r>
              <a:rPr lang="ko-KR" altLang="en-US" sz="1400" dirty="0">
                <a:latin typeface="+mn-ea"/>
              </a:rPr>
              <a:t>이들과 같이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en-US" sz="1400" dirty="0">
                <a:latin typeface="+mn-ea"/>
              </a:rPr>
              <a:t>배신에</a:t>
            </a:r>
            <a:endParaRPr lang="en-US" altLang="ko-KR" sz="1400" dirty="0">
              <a:latin typeface="+mn-ea"/>
            </a:endParaRPr>
          </a:p>
          <a:p>
            <a:pPr algn="ctr"/>
            <a:r>
              <a:rPr lang="ko-KR" altLang="en-US" sz="1400" dirty="0">
                <a:latin typeface="+mn-ea"/>
              </a:rPr>
              <a:t>동참했지만 시간이</a:t>
            </a:r>
            <a:endParaRPr lang="en-US" altLang="ko-KR" sz="1400" dirty="0">
              <a:latin typeface="+mn-ea"/>
            </a:endParaRPr>
          </a:p>
          <a:p>
            <a:pPr algn="ctr"/>
            <a:r>
              <a:rPr lang="ko-KR" altLang="en-US" sz="1400" dirty="0">
                <a:latin typeface="+mn-ea"/>
              </a:rPr>
              <a:t>지날수록 공허함에</a:t>
            </a:r>
            <a:endParaRPr lang="en-US" altLang="ko-KR" sz="1400" dirty="0">
              <a:latin typeface="+mn-ea"/>
            </a:endParaRPr>
          </a:p>
          <a:p>
            <a:pPr algn="ctr"/>
            <a:r>
              <a:rPr lang="ko-KR" altLang="en-US" sz="1400" dirty="0">
                <a:latin typeface="+mn-ea"/>
              </a:rPr>
              <a:t>사로잡힌다</a:t>
            </a:r>
            <a:r>
              <a:rPr lang="en-US" altLang="ko-KR" sz="1400" dirty="0">
                <a:latin typeface="+mn-ea"/>
              </a:rPr>
              <a:t>.</a:t>
            </a:r>
          </a:p>
          <a:p>
            <a:pPr algn="ctr"/>
            <a:r>
              <a:rPr lang="ko-KR" altLang="en-US" sz="1400" dirty="0">
                <a:latin typeface="+mn-ea"/>
              </a:rPr>
              <a:t>그리고 다시 마녀를</a:t>
            </a:r>
            <a:endParaRPr lang="en-US" altLang="ko-KR" sz="1400" dirty="0">
              <a:latin typeface="+mn-ea"/>
            </a:endParaRPr>
          </a:p>
          <a:p>
            <a:pPr algn="ctr"/>
            <a:r>
              <a:rPr lang="ko-KR" altLang="en-US" sz="1400" dirty="0">
                <a:latin typeface="+mn-ea"/>
              </a:rPr>
              <a:t>깨울 결심을 한다</a:t>
            </a:r>
            <a:r>
              <a:rPr lang="en-US" altLang="ko-KR" sz="1400" dirty="0">
                <a:latin typeface="+mn-ea"/>
              </a:rPr>
              <a:t>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010524" y="798790"/>
            <a:ext cx="1207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전체 배경</a:t>
            </a:r>
          </a:p>
        </p:txBody>
      </p:sp>
    </p:spTree>
    <p:extLst>
      <p:ext uri="{BB962C8B-B14F-4D97-AF65-F5344CB8AC3E}">
        <p14:creationId xmlns:p14="http://schemas.microsoft.com/office/powerpoint/2010/main" val="35919982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소개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067647" y="798790"/>
            <a:ext cx="1515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등장 캐릭터</a:t>
            </a:r>
          </a:p>
        </p:txBody>
      </p:sp>
      <p:pic>
        <p:nvPicPr>
          <p:cNvPr id="11" name="내용 개체 틀 3">
            <a:extLst>
              <a:ext uri="{FF2B5EF4-FFF2-40B4-BE49-F238E27FC236}">
                <a16:creationId xmlns:a16="http://schemas.microsoft.com/office/drawing/2014/main" id="{D7E5A178-9D06-4DE7-864D-9A2CD67D78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3823" y="1748683"/>
            <a:ext cx="2359938" cy="6454362"/>
          </a:xfr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D507DEA7-DDDB-46FB-BFA3-03E02375E4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8913442"/>
              </p:ext>
            </p:extLst>
          </p:nvPr>
        </p:nvGraphicFramePr>
        <p:xfrm>
          <a:off x="2784643" y="1582975"/>
          <a:ext cx="5378825" cy="4484084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6155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632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22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전설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4990">
                <a:tc>
                  <a:txBody>
                    <a:bodyPr/>
                    <a:lstStyle/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500" dirty="0"/>
                        <a:t>역할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500" dirty="0"/>
                    </a:p>
                    <a:p>
                      <a:pPr latinLnBrk="1"/>
                      <a:r>
                        <a:rPr lang="ko-KR" altLang="ko-KR" sz="1500" kern="1200" dirty="0">
                          <a:effectLst/>
                        </a:rPr>
                        <a:t>플레이어</a:t>
                      </a:r>
                      <a:r>
                        <a:rPr lang="en-US" altLang="ko-KR" sz="1500" kern="1200" dirty="0">
                          <a:effectLst/>
                        </a:rPr>
                        <a:t>, </a:t>
                      </a:r>
                      <a:r>
                        <a:rPr lang="ko-KR" altLang="ko-KR" sz="1500" kern="1200" dirty="0">
                          <a:effectLst/>
                        </a:rPr>
                        <a:t>게임의 주인공</a:t>
                      </a:r>
                      <a:r>
                        <a:rPr lang="en-US" altLang="ko-KR" sz="1500" kern="1200" dirty="0">
                          <a:effectLst/>
                        </a:rPr>
                        <a:t>, </a:t>
                      </a:r>
                      <a:r>
                        <a:rPr lang="ko-KR" altLang="ko-KR" sz="1500" kern="1200" dirty="0">
                          <a:effectLst/>
                        </a:rPr>
                        <a:t>에피소드의 주체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8182">
                <a:tc>
                  <a:txBody>
                    <a:bodyPr/>
                    <a:lstStyle/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500" dirty="0" err="1"/>
                        <a:t>상징색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500" dirty="0"/>
                    </a:p>
                    <a:p>
                      <a:pPr latinLnBrk="1"/>
                      <a:r>
                        <a:rPr lang="ko-KR" altLang="ko-KR" sz="1500" kern="1200" dirty="0">
                          <a:effectLst/>
                        </a:rPr>
                        <a:t>보라색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12112">
                <a:tc>
                  <a:txBody>
                    <a:bodyPr/>
                    <a:lstStyle/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500" dirty="0" err="1"/>
                        <a:t>마법진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500" dirty="0"/>
                    </a:p>
                    <a:p>
                      <a:pPr latinLnBrk="1"/>
                      <a:endParaRPr lang="en-US" altLang="ko-KR" sz="1500" dirty="0"/>
                    </a:p>
                    <a:p>
                      <a:pPr latinLnBrk="1"/>
                      <a:endParaRPr lang="en-US" altLang="ko-KR" sz="1500" dirty="0"/>
                    </a:p>
                    <a:p>
                      <a:pPr latinLnBrk="1"/>
                      <a:r>
                        <a:rPr lang="en-US" altLang="ko-KR" sz="1500" dirty="0"/>
                        <a:t>                                         </a:t>
                      </a:r>
                      <a:r>
                        <a:rPr lang="ko-KR" altLang="en-US" sz="1500" dirty="0" err="1"/>
                        <a:t>팔망성</a:t>
                      </a:r>
                      <a:r>
                        <a:rPr lang="en-US" altLang="ko-KR" sz="1500" dirty="0"/>
                        <a:t>,</a:t>
                      </a:r>
                      <a:r>
                        <a:rPr lang="ko-KR" altLang="en-US" sz="1500" dirty="0"/>
                        <a:t> </a:t>
                      </a:r>
                      <a:r>
                        <a:rPr lang="ko-KR" altLang="en-US" sz="1500" dirty="0" err="1"/>
                        <a:t>육망성</a:t>
                      </a:r>
                      <a:r>
                        <a:rPr lang="ko-KR" altLang="en-US" sz="1500" dirty="0"/>
                        <a:t> 이용</a:t>
                      </a:r>
                      <a:endParaRPr lang="en-US" altLang="ko-KR" sz="1500" dirty="0"/>
                    </a:p>
                    <a:p>
                      <a:pPr latinLnBrk="1"/>
                      <a:endParaRPr lang="en-US" altLang="ko-KR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71257">
                <a:tc>
                  <a:txBody>
                    <a:bodyPr/>
                    <a:lstStyle/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500" dirty="0"/>
                        <a:t>특이 사항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500" dirty="0"/>
                    </a:p>
                    <a:p>
                      <a:pPr latinLnBrk="1"/>
                      <a:r>
                        <a:rPr lang="ko-KR" altLang="en-US" sz="1500" dirty="0"/>
                        <a:t>전체적으로 우울한 스토리를 중화시켜 주는 성격</a:t>
                      </a:r>
                      <a:endParaRPr lang="en-US" altLang="ko-KR" sz="1500" dirty="0"/>
                    </a:p>
                    <a:p>
                      <a:pPr latinLnBrk="1"/>
                      <a:r>
                        <a:rPr lang="ko-KR" altLang="en-US" sz="1500" dirty="0"/>
                        <a:t>현실세계에선 성의 주인이자 진정한 마녀이지만</a:t>
                      </a:r>
                      <a:r>
                        <a:rPr lang="en-US" altLang="ko-KR" sz="1500" dirty="0"/>
                        <a:t>, </a:t>
                      </a:r>
                      <a:r>
                        <a:rPr lang="ko-KR" altLang="en-US" sz="1500" dirty="0"/>
                        <a:t>꿈속 세상에선 평범한 고등학생으로 인지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076C9BB7-0879-473D-BC78-806F7C1EA301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3642" y="2796544"/>
            <a:ext cx="2179320" cy="2179320"/>
          </a:xfrm>
          <a:prstGeom prst="rect">
            <a:avLst/>
          </a:prstGeom>
        </p:spPr>
      </p:pic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0778932A-864F-4252-94C0-8686CCC469B4}"/>
              </a:ext>
            </a:extLst>
          </p:cNvPr>
          <p:cNvSpPr/>
          <p:nvPr/>
        </p:nvSpPr>
        <p:spPr>
          <a:xfrm>
            <a:off x="88160" y="4926162"/>
            <a:ext cx="2077375" cy="1624611"/>
          </a:xfrm>
          <a:prstGeom prst="round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HP: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MP:</a:t>
            </a:r>
          </a:p>
          <a:p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ko-KR" altLang="en-US" sz="1200" b="1" dirty="0">
                <a:solidFill>
                  <a:schemeClr val="tx1"/>
                </a:solidFill>
              </a:rPr>
              <a:t>이동속도</a:t>
            </a:r>
            <a:r>
              <a:rPr lang="en-US" altLang="ko-KR" sz="1200" b="1" dirty="0">
                <a:solidFill>
                  <a:schemeClr val="tx1"/>
                </a:solidFill>
              </a:rPr>
              <a:t>:  7m/s</a:t>
            </a:r>
          </a:p>
          <a:p>
            <a:r>
              <a:rPr lang="ko-KR" altLang="en-US" sz="1200" b="1" dirty="0">
                <a:solidFill>
                  <a:schemeClr val="tx1"/>
                </a:solidFill>
              </a:rPr>
              <a:t>신장</a:t>
            </a:r>
            <a:r>
              <a:rPr lang="en-US" altLang="ko-KR" sz="1200" b="1" dirty="0">
                <a:solidFill>
                  <a:schemeClr val="tx1"/>
                </a:solidFill>
              </a:rPr>
              <a:t>: 165cm</a:t>
            </a:r>
          </a:p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(HP, MP</a:t>
            </a:r>
            <a:r>
              <a:rPr lang="ko-KR" altLang="en-US" sz="1000" dirty="0">
                <a:solidFill>
                  <a:schemeClr val="tx1"/>
                </a:solidFill>
              </a:rPr>
              <a:t>는 멀티 플레이 기준으로 싱글 플레이에선 스테이지에 따라 변경</a:t>
            </a:r>
            <a:r>
              <a:rPr lang="en-US" altLang="ko-KR" sz="1000" dirty="0">
                <a:solidFill>
                  <a:schemeClr val="tx1"/>
                </a:solidFill>
              </a:rPr>
              <a:t>)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ECF11596-88D5-46BA-9088-3C7BA1374867}"/>
              </a:ext>
            </a:extLst>
          </p:cNvPr>
          <p:cNvSpPr/>
          <p:nvPr/>
        </p:nvSpPr>
        <p:spPr>
          <a:xfrm>
            <a:off x="698971" y="5032694"/>
            <a:ext cx="980314" cy="168676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FC77DDB4-B7E6-440E-BA9D-1C4815CB8870}"/>
              </a:ext>
            </a:extLst>
          </p:cNvPr>
          <p:cNvSpPr/>
          <p:nvPr/>
        </p:nvSpPr>
        <p:spPr>
          <a:xfrm>
            <a:off x="698971" y="5032694"/>
            <a:ext cx="1402672" cy="168676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31F3C35C-A059-4F27-8ECB-C2E64CB2C405}"/>
              </a:ext>
            </a:extLst>
          </p:cNvPr>
          <p:cNvSpPr/>
          <p:nvPr/>
        </p:nvSpPr>
        <p:spPr>
          <a:xfrm>
            <a:off x="698971" y="5312519"/>
            <a:ext cx="980314" cy="168676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566394AE-187F-41BC-8A1C-D44AF6142F79}"/>
              </a:ext>
            </a:extLst>
          </p:cNvPr>
          <p:cNvSpPr/>
          <p:nvPr/>
        </p:nvSpPr>
        <p:spPr>
          <a:xfrm>
            <a:off x="698971" y="5312519"/>
            <a:ext cx="1402672" cy="168676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49536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1A68BA30-0D52-4623-AFD6-7748CB5CE1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3001" y="2908539"/>
            <a:ext cx="5898999" cy="3929038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소개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067647" y="798790"/>
            <a:ext cx="1515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등장 캐릭터</a:t>
            </a: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D507DEA7-DDDB-46FB-BFA3-03E02375E4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546957"/>
              </p:ext>
            </p:extLst>
          </p:nvPr>
        </p:nvGraphicFramePr>
        <p:xfrm>
          <a:off x="2165535" y="1462036"/>
          <a:ext cx="5378825" cy="4276432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16155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632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05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4528">
                <a:tc>
                  <a:txBody>
                    <a:bodyPr/>
                    <a:lstStyle/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500" dirty="0"/>
                        <a:t>역할</a:t>
                      </a:r>
                    </a:p>
                  </a:txBody>
                  <a:tcPr>
                    <a:solidFill>
                      <a:srgbClr val="0070C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500" dirty="0"/>
                    </a:p>
                    <a:p>
                      <a:pPr latinLnBrk="1"/>
                      <a:r>
                        <a:rPr lang="ko-KR" altLang="en-US" sz="1500" dirty="0"/>
                        <a:t>컨셉</a:t>
                      </a:r>
                      <a:r>
                        <a:rPr lang="en-US" altLang="ko-KR" sz="1500" dirty="0"/>
                        <a:t>:</a:t>
                      </a:r>
                      <a:r>
                        <a:rPr lang="ko-KR" altLang="en-US" sz="1500" dirty="0"/>
                        <a:t> 지휘자</a:t>
                      </a:r>
                    </a:p>
                  </a:txBody>
                  <a:tcPr>
                    <a:solidFill>
                      <a:srgbClr val="0070C0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3208">
                <a:tc>
                  <a:txBody>
                    <a:bodyPr/>
                    <a:lstStyle/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500" dirty="0" err="1"/>
                        <a:t>상징색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500" dirty="0"/>
                    </a:p>
                    <a:p>
                      <a:pPr latinLnBrk="1"/>
                      <a:r>
                        <a:rPr lang="ko-KR" altLang="en-US" sz="1500" kern="1200" dirty="0">
                          <a:effectLst/>
                        </a:rPr>
                        <a:t>하늘색</a:t>
                      </a:r>
                      <a:r>
                        <a:rPr lang="en-US" altLang="ko-KR" sz="1500" kern="1200" dirty="0">
                          <a:effectLst/>
                        </a:rPr>
                        <a:t>/ </a:t>
                      </a:r>
                      <a:r>
                        <a:rPr lang="ko-KR" altLang="en-US" sz="1500" kern="1200" dirty="0" err="1">
                          <a:effectLst/>
                        </a:rPr>
                        <a:t>셀레스트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79941">
                <a:tc>
                  <a:txBody>
                    <a:bodyPr/>
                    <a:lstStyle/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500" dirty="0" err="1"/>
                        <a:t>마법진</a:t>
                      </a:r>
                      <a:endParaRPr lang="ko-KR" altLang="en-US" sz="1500" dirty="0"/>
                    </a:p>
                  </a:txBody>
                  <a:tcPr>
                    <a:solidFill>
                      <a:srgbClr val="0070C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500" dirty="0"/>
                    </a:p>
                    <a:p>
                      <a:pPr latinLnBrk="1"/>
                      <a:endParaRPr lang="en-US" altLang="ko-KR" sz="1500" dirty="0"/>
                    </a:p>
                    <a:p>
                      <a:pPr latinLnBrk="1"/>
                      <a:r>
                        <a:rPr lang="en-US" altLang="ko-KR" sz="1500" dirty="0"/>
                        <a:t>                                           </a:t>
                      </a:r>
                      <a:r>
                        <a:rPr lang="ko-KR" altLang="en-US" sz="1500" dirty="0"/>
                        <a:t>시계의 형태를 연상 </a:t>
                      </a:r>
                      <a:endParaRPr lang="en-US" altLang="ko-KR" sz="1500" dirty="0"/>
                    </a:p>
                    <a:p>
                      <a:pPr latinLnBrk="1"/>
                      <a:r>
                        <a:rPr lang="en-US" altLang="ko-KR" sz="1500" dirty="0"/>
                        <a:t>                                          </a:t>
                      </a:r>
                      <a:r>
                        <a:rPr lang="ko-KR" altLang="en-US" sz="1500" dirty="0" err="1"/>
                        <a:t>음율과</a:t>
                      </a:r>
                      <a:r>
                        <a:rPr lang="ko-KR" altLang="en-US" sz="1500" dirty="0"/>
                        <a:t> 함께 </a:t>
                      </a:r>
                      <a:r>
                        <a:rPr lang="ko-KR" altLang="en-US" sz="1500" dirty="0" err="1"/>
                        <a:t>변측적</a:t>
                      </a:r>
                      <a:endParaRPr lang="en-US" altLang="ko-KR" sz="1500" dirty="0"/>
                    </a:p>
                    <a:p>
                      <a:pPr latinLnBrk="1"/>
                      <a:r>
                        <a:rPr lang="en-US" altLang="ko-KR" sz="1500" dirty="0"/>
                        <a:t>                                           </a:t>
                      </a:r>
                      <a:r>
                        <a:rPr lang="ko-KR" altLang="en-US" sz="1500" dirty="0"/>
                        <a:t>인 공격과 버프</a:t>
                      </a:r>
                      <a:endParaRPr lang="en-US" altLang="ko-KR" sz="1500" dirty="0"/>
                    </a:p>
                  </a:txBody>
                  <a:tcPr>
                    <a:solidFill>
                      <a:srgbClr val="0070C0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88883">
                <a:tc>
                  <a:txBody>
                    <a:bodyPr/>
                    <a:lstStyle/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500" dirty="0"/>
                        <a:t>특이 사항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9" name="그림 8">
            <a:extLst>
              <a:ext uri="{FF2B5EF4-FFF2-40B4-BE49-F238E27FC236}">
                <a16:creationId xmlns:a16="http://schemas.microsoft.com/office/drawing/2014/main" id="{E533D5CF-5437-4DA2-836A-5F6ADEF8F481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2527" y="3093324"/>
            <a:ext cx="1600119" cy="1600119"/>
          </a:xfrm>
          <a:prstGeom prst="rect">
            <a:avLst/>
          </a:prstGeom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2E544FA1-F9B3-4C1E-8425-D7DA306E775F}"/>
              </a:ext>
            </a:extLst>
          </p:cNvPr>
          <p:cNvSpPr/>
          <p:nvPr/>
        </p:nvSpPr>
        <p:spPr>
          <a:xfrm>
            <a:off x="88160" y="4926162"/>
            <a:ext cx="2077375" cy="1624611"/>
          </a:xfrm>
          <a:prstGeom prst="round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HP: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MP:</a:t>
            </a:r>
          </a:p>
          <a:p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ko-KR" altLang="en-US" sz="1200" b="1" dirty="0">
                <a:solidFill>
                  <a:schemeClr val="tx1"/>
                </a:solidFill>
              </a:rPr>
              <a:t>이동속도</a:t>
            </a:r>
            <a:r>
              <a:rPr lang="en-US" altLang="ko-KR" sz="1200" b="1" dirty="0">
                <a:solidFill>
                  <a:schemeClr val="tx1"/>
                </a:solidFill>
              </a:rPr>
              <a:t>:  6m/s</a:t>
            </a:r>
          </a:p>
          <a:p>
            <a:r>
              <a:rPr lang="ko-KR" altLang="en-US" sz="1200" b="1" dirty="0">
                <a:solidFill>
                  <a:schemeClr val="tx1"/>
                </a:solidFill>
              </a:rPr>
              <a:t>신장</a:t>
            </a:r>
            <a:r>
              <a:rPr lang="en-US" altLang="ko-KR" sz="1200" b="1" dirty="0">
                <a:solidFill>
                  <a:schemeClr val="tx1"/>
                </a:solidFill>
              </a:rPr>
              <a:t>: 185cm</a:t>
            </a:r>
          </a:p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(HP, MP</a:t>
            </a:r>
            <a:r>
              <a:rPr lang="ko-KR" altLang="en-US" sz="1000" dirty="0">
                <a:solidFill>
                  <a:schemeClr val="tx1"/>
                </a:solidFill>
              </a:rPr>
              <a:t>는 멀티 플레이 기준으로 싱글 플레이에선 스테이지에 따라 변경</a:t>
            </a:r>
            <a:r>
              <a:rPr lang="en-US" altLang="ko-KR" sz="1000" dirty="0">
                <a:solidFill>
                  <a:schemeClr val="tx1"/>
                </a:solidFill>
              </a:rPr>
              <a:t>)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32A2B029-245D-425E-87F3-4256C04753D3}"/>
              </a:ext>
            </a:extLst>
          </p:cNvPr>
          <p:cNvSpPr/>
          <p:nvPr/>
        </p:nvSpPr>
        <p:spPr>
          <a:xfrm>
            <a:off x="698971" y="5032694"/>
            <a:ext cx="650435" cy="168676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8E99A9FA-2DC2-466F-B0F9-BEB057AF4CCB}"/>
              </a:ext>
            </a:extLst>
          </p:cNvPr>
          <p:cNvSpPr/>
          <p:nvPr/>
        </p:nvSpPr>
        <p:spPr>
          <a:xfrm>
            <a:off x="698971" y="5032694"/>
            <a:ext cx="1402672" cy="168676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83367016-ADD6-4A52-8957-D34FCCAF2375}"/>
              </a:ext>
            </a:extLst>
          </p:cNvPr>
          <p:cNvSpPr/>
          <p:nvPr/>
        </p:nvSpPr>
        <p:spPr>
          <a:xfrm>
            <a:off x="698971" y="5312519"/>
            <a:ext cx="1402672" cy="168676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25786F47-B8A5-4BDA-BE9D-AFCF18017EEF}"/>
              </a:ext>
            </a:extLst>
          </p:cNvPr>
          <p:cNvSpPr/>
          <p:nvPr/>
        </p:nvSpPr>
        <p:spPr>
          <a:xfrm>
            <a:off x="698971" y="5312519"/>
            <a:ext cx="1402672" cy="168676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96738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A91A027-20B6-4D27-BEEF-08067509FC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2057" y="3471570"/>
            <a:ext cx="5513150" cy="338643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소개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067647" y="798790"/>
            <a:ext cx="1515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등장 캐릭터</a:t>
            </a: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D507DEA7-DDDB-46FB-BFA3-03E02375E4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9306938"/>
              </p:ext>
            </p:extLst>
          </p:nvPr>
        </p:nvGraphicFramePr>
        <p:xfrm>
          <a:off x="2541173" y="1404256"/>
          <a:ext cx="5378825" cy="4261758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16155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632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22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베르베시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0539">
                <a:tc>
                  <a:txBody>
                    <a:bodyPr/>
                    <a:lstStyle/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500" dirty="0"/>
                        <a:t>역할</a:t>
                      </a:r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500" dirty="0"/>
                    </a:p>
                    <a:p>
                      <a:pPr latinLnBrk="1"/>
                      <a:r>
                        <a:rPr lang="ko-KR" altLang="en-US" sz="1500" kern="1200" dirty="0">
                          <a:effectLst/>
                        </a:rPr>
                        <a:t>컨셉</a:t>
                      </a:r>
                      <a:r>
                        <a:rPr lang="en-US" altLang="ko-KR" sz="1500" kern="1200" dirty="0">
                          <a:effectLst/>
                        </a:rPr>
                        <a:t>:</a:t>
                      </a:r>
                      <a:r>
                        <a:rPr lang="ko-KR" altLang="en-US" sz="1500" kern="1200" dirty="0">
                          <a:effectLst/>
                        </a:rPr>
                        <a:t> </a:t>
                      </a:r>
                      <a:r>
                        <a:rPr lang="ko-KR" altLang="en-US" sz="1500" kern="1200" dirty="0" err="1">
                          <a:effectLst/>
                        </a:rPr>
                        <a:t>네크로맨서</a:t>
                      </a:r>
                      <a:endParaRPr lang="ko-KR" altLang="en-US" sz="1500" dirty="0"/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0485">
                <a:tc>
                  <a:txBody>
                    <a:bodyPr/>
                    <a:lstStyle/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500" dirty="0" err="1"/>
                        <a:t>상징색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500" dirty="0"/>
                    </a:p>
                    <a:p>
                      <a:pPr latinLnBrk="1"/>
                      <a:r>
                        <a:rPr lang="ko-KR" altLang="en-US" sz="1500" kern="1200" dirty="0">
                          <a:effectLst/>
                        </a:rPr>
                        <a:t>빨간색</a:t>
                      </a:r>
                      <a:r>
                        <a:rPr lang="en-US" altLang="ko-KR" sz="1500" kern="1200" dirty="0">
                          <a:effectLst/>
                        </a:rPr>
                        <a:t>/ </a:t>
                      </a:r>
                      <a:r>
                        <a:rPr lang="ko-KR" altLang="en-US" sz="1500" kern="1200" dirty="0" err="1">
                          <a:effectLst/>
                        </a:rPr>
                        <a:t>크림슨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48809">
                <a:tc>
                  <a:txBody>
                    <a:bodyPr/>
                    <a:lstStyle/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500" dirty="0" err="1"/>
                        <a:t>마법진</a:t>
                      </a:r>
                      <a:endParaRPr lang="ko-KR" altLang="en-US" sz="1500" dirty="0"/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500" dirty="0"/>
                    </a:p>
                    <a:p>
                      <a:pPr latinLnBrk="1"/>
                      <a:endParaRPr lang="en-US" altLang="ko-KR" sz="1500" dirty="0"/>
                    </a:p>
                    <a:p>
                      <a:pPr latinLnBrk="1"/>
                      <a:endParaRPr lang="en-US" altLang="ko-KR" sz="1500" dirty="0"/>
                    </a:p>
                    <a:p>
                      <a:pPr latinLnBrk="1"/>
                      <a:r>
                        <a:rPr lang="en-US" altLang="ko-KR" sz="1500" dirty="0"/>
                        <a:t>                                         </a:t>
                      </a:r>
                      <a:r>
                        <a:rPr lang="ko-KR" altLang="en-US" sz="1500" dirty="0"/>
                        <a:t>공간 내 적들에게 저</a:t>
                      </a:r>
                      <a:endParaRPr lang="en-US" altLang="ko-KR" sz="1500" dirty="0"/>
                    </a:p>
                    <a:p>
                      <a:pPr latinLnBrk="1"/>
                      <a:r>
                        <a:rPr lang="en-US" altLang="ko-KR" sz="1500" dirty="0"/>
                        <a:t>                                    </a:t>
                      </a:r>
                      <a:r>
                        <a:rPr lang="ko-KR" altLang="en-US" sz="1500" dirty="0"/>
                        <a:t>주를 내리는 형식의 전투</a:t>
                      </a:r>
                      <a:endParaRPr lang="en-US" altLang="ko-KR" sz="1500" dirty="0"/>
                    </a:p>
                    <a:p>
                      <a:pPr latinLnBrk="1"/>
                      <a:endParaRPr lang="en-US" altLang="ko-KR" sz="1500" dirty="0"/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99723">
                <a:tc>
                  <a:txBody>
                    <a:bodyPr/>
                    <a:lstStyle/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500" dirty="0"/>
                        <a:t>특이 사항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3" name="그림 12">
            <a:extLst>
              <a:ext uri="{FF2B5EF4-FFF2-40B4-BE49-F238E27FC236}">
                <a16:creationId xmlns:a16="http://schemas.microsoft.com/office/drawing/2014/main" id="{41A156FD-B4D0-45EB-A225-7583B0ECEC78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5226" y="2947365"/>
            <a:ext cx="2217420" cy="2217420"/>
          </a:xfrm>
          <a:prstGeom prst="rect">
            <a:avLst/>
          </a:prstGeom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2127E9E1-46F4-4442-865B-4C3D90F7989A}"/>
              </a:ext>
            </a:extLst>
          </p:cNvPr>
          <p:cNvSpPr/>
          <p:nvPr/>
        </p:nvSpPr>
        <p:spPr>
          <a:xfrm>
            <a:off x="88160" y="4926162"/>
            <a:ext cx="2077375" cy="1624611"/>
          </a:xfrm>
          <a:prstGeom prst="round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HP: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MP:</a:t>
            </a:r>
          </a:p>
          <a:p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ko-KR" altLang="en-US" sz="1200" b="1" dirty="0">
                <a:solidFill>
                  <a:schemeClr val="tx1"/>
                </a:solidFill>
              </a:rPr>
              <a:t>이동속도</a:t>
            </a:r>
            <a:r>
              <a:rPr lang="en-US" altLang="ko-KR" sz="1200" b="1" dirty="0">
                <a:solidFill>
                  <a:schemeClr val="tx1"/>
                </a:solidFill>
              </a:rPr>
              <a:t>:  7m/s</a:t>
            </a:r>
          </a:p>
          <a:p>
            <a:r>
              <a:rPr lang="ko-KR" altLang="en-US" sz="1200" b="1" dirty="0">
                <a:solidFill>
                  <a:schemeClr val="tx1"/>
                </a:solidFill>
              </a:rPr>
              <a:t>신장</a:t>
            </a:r>
            <a:r>
              <a:rPr lang="en-US" altLang="ko-KR" sz="1200" b="1" dirty="0">
                <a:solidFill>
                  <a:schemeClr val="tx1"/>
                </a:solidFill>
              </a:rPr>
              <a:t>: 150cm</a:t>
            </a:r>
          </a:p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(HP, MP</a:t>
            </a:r>
            <a:r>
              <a:rPr lang="ko-KR" altLang="en-US" sz="1000" dirty="0">
                <a:solidFill>
                  <a:schemeClr val="tx1"/>
                </a:solidFill>
              </a:rPr>
              <a:t>는 멀티 플레이 기준으로 싱글 플레이에선 스테이지에 따라 변경</a:t>
            </a:r>
            <a:r>
              <a:rPr lang="en-US" altLang="ko-KR" sz="1000" dirty="0">
                <a:solidFill>
                  <a:schemeClr val="tx1"/>
                </a:solidFill>
              </a:rPr>
              <a:t>)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866221DD-919E-46F3-B84A-BDAD7DE85840}"/>
              </a:ext>
            </a:extLst>
          </p:cNvPr>
          <p:cNvSpPr/>
          <p:nvPr/>
        </p:nvSpPr>
        <p:spPr>
          <a:xfrm>
            <a:off x="698970" y="5032694"/>
            <a:ext cx="1248903" cy="168676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DE1F804C-FE4C-4DB0-BCB1-A10BEB2D03CE}"/>
              </a:ext>
            </a:extLst>
          </p:cNvPr>
          <p:cNvSpPr/>
          <p:nvPr/>
        </p:nvSpPr>
        <p:spPr>
          <a:xfrm>
            <a:off x="698971" y="5032694"/>
            <a:ext cx="1402672" cy="168676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5DD21BA4-E0C0-4ECE-A738-5CE995B7D189}"/>
              </a:ext>
            </a:extLst>
          </p:cNvPr>
          <p:cNvSpPr/>
          <p:nvPr/>
        </p:nvSpPr>
        <p:spPr>
          <a:xfrm>
            <a:off x="698971" y="5312519"/>
            <a:ext cx="748089" cy="168676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0A9F0CA8-134A-4BC5-BB70-5FADABF0D540}"/>
              </a:ext>
            </a:extLst>
          </p:cNvPr>
          <p:cNvSpPr/>
          <p:nvPr/>
        </p:nvSpPr>
        <p:spPr>
          <a:xfrm>
            <a:off x="698971" y="5312519"/>
            <a:ext cx="1402672" cy="168676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9175878"/>
      </p:ext>
    </p:extLst>
  </p:cSld>
  <p:clrMapOvr>
    <a:masterClrMapping/>
  </p:clrMapOvr>
</p:sld>
</file>

<file path=ppt/theme/theme1.xml><?xml version="1.0" encoding="utf-8"?>
<a:theme xmlns:a="http://schemas.openxmlformats.org/drawingml/2006/main" name="자각마녀">
  <a:themeElements>
    <a:clrScheme name="사용자 지정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9A69B4"/>
      </a:accent1>
      <a:accent2>
        <a:srgbClr val="243144"/>
      </a:accent2>
      <a:accent3>
        <a:srgbClr val="5D4B44"/>
      </a:accent3>
      <a:accent4>
        <a:srgbClr val="FFC000"/>
      </a:accent4>
      <a:accent5>
        <a:srgbClr val="DEB5A0"/>
      </a:accent5>
      <a:accent6>
        <a:srgbClr val="ECD9D2"/>
      </a:accent6>
      <a:hlink>
        <a:srgbClr val="0563C1"/>
      </a:hlink>
      <a:folHlink>
        <a:srgbClr val="F14F64"/>
      </a:folHlink>
    </a:clrScheme>
    <a:fontScheme name="사용자 지정 4">
      <a:majorFont>
        <a:latin typeface="Liberty BT"/>
        <a:ea typeface="BusanBada"/>
        <a:cs typeface=""/>
      </a:majorFont>
      <a:minorFont>
        <a:latin typeface="Calibri"/>
        <a:ea typeface="BusanBada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프레젠테이션1" id="{CE3F5AA6-4400-4C9E-91F4-EA95328FF3E0}" vid="{42862EC6-D3B8-4967-BE29-170B9D4EB2F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제안서_161027</Template>
  <TotalTime>532</TotalTime>
  <Words>1504</Words>
  <Application>Microsoft Office PowerPoint</Application>
  <PresentationFormat>와이드스크린</PresentationFormat>
  <Paragraphs>520</Paragraphs>
  <Slides>40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40</vt:i4>
      </vt:variant>
    </vt:vector>
  </HeadingPairs>
  <TitlesOfParts>
    <vt:vector size="50" baseType="lpstr">
      <vt:lpstr>BusanBada</vt:lpstr>
      <vt:lpstr>HanS CalliPunch</vt:lpstr>
      <vt:lpstr>Liberty BT</vt:lpstr>
      <vt:lpstr>맑은 고딕</vt:lpstr>
      <vt:lpstr>바탕</vt:lpstr>
      <vt:lpstr>한컴 쿨재즈 L</vt:lpstr>
      <vt:lpstr>Arial</vt:lpstr>
      <vt:lpstr>Calibri</vt:lpstr>
      <vt:lpstr>Times New Roman</vt:lpstr>
      <vt:lpstr>자각마녀</vt:lpstr>
      <vt:lpstr>자각마녀</vt:lpstr>
      <vt:lpstr>목차</vt:lpstr>
      <vt:lpstr>연구 목적</vt:lpstr>
      <vt:lpstr>개요</vt:lpstr>
      <vt:lpstr>게임 소개</vt:lpstr>
      <vt:lpstr>게임 소개</vt:lpstr>
      <vt:lpstr>게임 소개</vt:lpstr>
      <vt:lpstr>게임 소개</vt:lpstr>
      <vt:lpstr>게임 소개</vt:lpstr>
      <vt:lpstr>게임 소개</vt:lpstr>
      <vt:lpstr>게임 소개</vt:lpstr>
      <vt:lpstr>게임 소개</vt:lpstr>
      <vt:lpstr>게임 소개</vt:lpstr>
      <vt:lpstr>게임 소개</vt:lpstr>
      <vt:lpstr>게임 소개</vt:lpstr>
      <vt:lpstr>게임플레이</vt:lpstr>
      <vt:lpstr>게임플레이</vt:lpstr>
      <vt:lpstr>게임플레이</vt:lpstr>
      <vt:lpstr>게임플레이</vt:lpstr>
      <vt:lpstr>게임플레이</vt:lpstr>
      <vt:lpstr>게임플레이</vt:lpstr>
      <vt:lpstr>게임플레이</vt:lpstr>
      <vt:lpstr>게임플레이</vt:lpstr>
      <vt:lpstr>게임플레이</vt:lpstr>
      <vt:lpstr>게임플레이</vt:lpstr>
      <vt:lpstr>게임플레이</vt:lpstr>
      <vt:lpstr>게임플레이</vt:lpstr>
      <vt:lpstr>게임플레이</vt:lpstr>
      <vt:lpstr>게임플레이</vt:lpstr>
      <vt:lpstr>게임플레이</vt:lpstr>
      <vt:lpstr>게임플레이</vt:lpstr>
      <vt:lpstr>게임특징</vt:lpstr>
      <vt:lpstr>게임특징</vt:lpstr>
      <vt:lpstr>게임특징</vt:lpstr>
      <vt:lpstr>게임특징</vt:lpstr>
      <vt:lpstr>게임특징</vt:lpstr>
      <vt:lpstr>게임특징</vt:lpstr>
      <vt:lpstr>진행 일정</vt:lpstr>
      <vt:lpstr>PowerPoint 프레젠테이션</vt:lpstr>
      <vt:lpstr>참고 문헌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자각마녀</dc:title>
  <dc:creator>hyunwoo jeon</dc:creator>
  <cp:lastModifiedBy>hyunwoo jeon</cp:lastModifiedBy>
  <cp:revision>34</cp:revision>
  <dcterms:created xsi:type="dcterms:W3CDTF">2017-10-19T01:17:19Z</dcterms:created>
  <dcterms:modified xsi:type="dcterms:W3CDTF">2017-10-24T06:59:30Z</dcterms:modified>
</cp:coreProperties>
</file>